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5" r:id="rId3"/>
    <p:sldId id="376" r:id="rId4"/>
    <p:sldId id="387" r:id="rId5"/>
    <p:sldId id="372" r:id="rId6"/>
    <p:sldId id="321" r:id="rId7"/>
    <p:sldId id="373" r:id="rId8"/>
    <p:sldId id="374" r:id="rId9"/>
    <p:sldId id="273" r:id="rId10"/>
    <p:sldId id="381" r:id="rId11"/>
    <p:sldId id="380" r:id="rId12"/>
    <p:sldId id="377" r:id="rId13"/>
    <p:sldId id="260" r:id="rId14"/>
    <p:sldId id="383" r:id="rId15"/>
    <p:sldId id="384" r:id="rId16"/>
    <p:sldId id="378" r:id="rId17"/>
    <p:sldId id="269" r:id="rId18"/>
    <p:sldId id="385" r:id="rId19"/>
    <p:sldId id="386" r:id="rId20"/>
    <p:sldId id="379" r:id="rId21"/>
    <p:sldId id="391" r:id="rId22"/>
    <p:sldId id="392" r:id="rId23"/>
    <p:sldId id="275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gustin Bascuas" initials="A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795"/>
    <a:srgbClr val="007FA3"/>
    <a:srgbClr val="00A3A3"/>
    <a:srgbClr val="0099FF"/>
    <a:srgbClr val="3399FF"/>
    <a:srgbClr val="0099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7" autoAdjust="0"/>
    <p:restoredTop sz="94676" autoAdjust="0"/>
  </p:normalViewPr>
  <p:slideViewPr>
    <p:cSldViewPr>
      <p:cViewPr varScale="1">
        <p:scale>
          <a:sx n="79" d="100"/>
          <a:sy n="79" d="100"/>
        </p:scale>
        <p:origin x="-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AF22D-4F83-4E69-AABE-288074A75FD5}" type="datetimeFigureOut">
              <a:rPr lang="fr-CH" smtClean="0"/>
              <a:t>01.04.2015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713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3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0DCBE-F1F6-4AF4-88A8-A329C37ABFB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05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BD1B9-9B12-4FEF-B9EE-0D7977863562}" type="datetimeFigureOut">
              <a:rPr lang="fr-LU" smtClean="0"/>
              <a:t>01/04/2015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3" y="4714881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169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2" y="9428169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0595C-3B28-4192-8BC7-BEB960EF81CD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09642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04/10/2010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42235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6341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42579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72356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9940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46492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94001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413510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83197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20586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30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31/03/2015 Chambre de Commerce</a:t>
            </a:r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04C7-AEE0-4F45-8EC8-71F3BC813C13}" type="slidenum">
              <a:rPr lang="fr-LU" smtClean="0"/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62029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jean.schroeder@snci.lu" TargetMode="External"/><Relationship Id="rId3" Type="http://schemas.openxmlformats.org/officeDocument/2006/relationships/hyperlink" Target="http://www.snci.lu/" TargetMode="External"/><Relationship Id="rId7" Type="http://schemas.openxmlformats.org/officeDocument/2006/relationships/hyperlink" Target="mailto:alexey.popov@snci.l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uy.wollwert@snci.lu" TargetMode="External"/><Relationship Id="rId5" Type="http://schemas.openxmlformats.org/officeDocument/2006/relationships/hyperlink" Target="mailto:francoise.gaasch@snci.lu" TargetMode="External"/><Relationship Id="rId4" Type="http://schemas.openxmlformats.org/officeDocument/2006/relationships/hyperlink" Target="mailto:snci@snci.lu" TargetMode="External"/><Relationship Id="rId9" Type="http://schemas.openxmlformats.org/officeDocument/2006/relationships/hyperlink" Target="mailto:augustin.bascuas@snci.l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074" y="3429000"/>
            <a:ext cx="8458200" cy="175805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fr-LU" sz="50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de financement en faveur des PME</a:t>
            </a:r>
            <a:endParaRPr lang="fr-LU" sz="50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3142" y="6165305"/>
            <a:ext cx="2458616" cy="584610"/>
          </a:xfrm>
        </p:spPr>
        <p:txBody>
          <a:bodyPr/>
          <a:lstStyle/>
          <a:p>
            <a:r>
              <a:rPr lang="fr-FR" dirty="0" smtClean="0"/>
              <a:t>31/03/2015 Chambre des Métiers</a:t>
            </a:r>
          </a:p>
          <a:p>
            <a:r>
              <a:rPr lang="fr-FR" dirty="0" smtClean="0"/>
              <a:t>01/04/2015 Chambre de Commerce</a:t>
            </a:r>
            <a:endParaRPr lang="fr-L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</a:t>
            </a:fld>
            <a:endParaRPr lang="fr-LU"/>
          </a:p>
        </p:txBody>
      </p:sp>
      <p:pic>
        <p:nvPicPr>
          <p:cNvPr id="2050" name="Picture 2" descr="I:\Logos\Logo 2014\snci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074356" cy="204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53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74508"/>
            <a:ext cx="8229600" cy="4525963"/>
          </a:xfrm>
        </p:spPr>
        <p:txBody>
          <a:bodyPr>
            <a:normAutofit/>
          </a:bodyPr>
          <a:lstStyle/>
          <a:p>
            <a:r>
              <a:rPr lang="fr-L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éligible :</a:t>
            </a:r>
          </a:p>
          <a:p>
            <a:endParaRPr lang="fr-LU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amortissables et cash-flow opérationnels négatifs réalisés dans le cadre du projet de développement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80975" algn="just">
              <a:buFontTx/>
              <a:buChar char="-"/>
            </a:pP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corporels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terrains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bâtiments, équipements, machines et installations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80975" algn="just">
              <a:buFontTx/>
              <a:buChar char="-"/>
            </a:pP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incorporels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acquisition de brevets, licences, dépenses immatérielles  nécessaires à la mise en place du projet, tels que des dépenses de personnel, des études de faisabilité ou de marché, … ainsi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que le budget sur un an des dépenses de communication/promotion du nouveau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produit/service</a:t>
            </a:r>
          </a:p>
          <a:p>
            <a:pPr marL="358775" lvl="1" indent="-180975" algn="just">
              <a:buFontTx/>
              <a:buChar char="-"/>
            </a:pPr>
            <a:endParaRPr lang="fr-L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Sont exclues :</a:t>
            </a:r>
          </a:p>
          <a:p>
            <a:pPr algn="just"/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80975" algn="just">
              <a:buNone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Les dépenses en relation avec la production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distribution des produits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10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173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 – Prêt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ndirect développement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75621"/>
            <a:ext cx="8229600" cy="4674885"/>
          </a:xfrm>
        </p:spPr>
        <p:txBody>
          <a:bodyPr>
            <a:noAutofit/>
          </a:bodyPr>
          <a:lstStyle/>
          <a:p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Bénéficiaires :</a:t>
            </a:r>
          </a:p>
          <a:p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PME/PMI et grandes entreprises 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Autorisation d’établissement au sens de la loi du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2/09/2011 </a:t>
            </a: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motrice sur le développement économique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</a:p>
          <a:p>
            <a:pPr marL="0" indent="0">
              <a:buNone/>
            </a:pPr>
            <a:endParaRPr lang="fr-L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Montant </a:t>
            </a:r>
            <a:r>
              <a:rPr lang="fr-L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L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ntre 12.500 et 10.000.000 euros sans pouvoir dépasser</a:t>
            </a:r>
          </a:p>
          <a:p>
            <a:pPr marL="0" indent="0">
              <a:buNone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	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	 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% du coût éligible du projet</a:t>
            </a:r>
          </a:p>
          <a:p>
            <a:pPr marL="457200" lvl="1" indent="0">
              <a:buNone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	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	  le montant du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rêt(s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) des Banques commerciales dans 		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le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projet financé </a:t>
            </a:r>
          </a:p>
          <a:p>
            <a:pPr marL="640080" lvl="2" indent="0">
              <a:buNone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  le montant des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apitaux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propres de la société bénéficiaire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ou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apports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en capital des actionnaires dans le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</a:p>
          <a:p>
            <a:pPr marL="640080" lvl="2" indent="0">
              <a:buNone/>
            </a:pPr>
            <a:endParaRPr lang="fr-L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Cofinancement :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Minimum de 20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moyens propres  Pour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les projets ≤ 250.000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euros, un minimum de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15% de moyens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propres est exigé</a:t>
            </a:r>
            <a:endParaRPr lang="fr-LU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11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173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 – Prêt indirect développement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081" y="1968224"/>
            <a:ext cx="8470099" cy="4773144"/>
          </a:xfrm>
        </p:spPr>
        <p:txBody>
          <a:bodyPr>
            <a:normAutofit/>
          </a:bodyPr>
          <a:lstStyle/>
          <a:p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</a:t>
            </a:r>
            <a:r>
              <a:rPr lang="fr-FR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 -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2,5% (5 ans) et 3% (10 ans)</a:t>
            </a:r>
          </a:p>
          <a:p>
            <a:endParaRPr lang="fr-CH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Déboursement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ur demande de la banque intermédiaire 				</a:t>
            </a:r>
            <a:endParaRPr lang="fr-CH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10 ans et ≤ durée du cofinancement  				bancaire;</a:t>
            </a:r>
          </a:p>
          <a:p>
            <a:pPr marL="0" indent="0">
              <a:buNone/>
              <a:defRPr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période de grâce possible</a:t>
            </a:r>
          </a:p>
          <a:p>
            <a:pPr marL="0" indent="0">
              <a:buNone/>
              <a:defRPr/>
            </a:pPr>
            <a:endParaRPr lang="fr-FR" sz="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L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rincipe</a:t>
            </a:r>
            <a:r>
              <a:rPr lang="fr-L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du pari-</a:t>
            </a:r>
            <a:r>
              <a:rPr lang="fr-L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passu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12</a:t>
            </a:fld>
            <a:endParaRPr lang="fr-LU"/>
          </a:p>
        </p:txBody>
      </p:sp>
      <p:pic>
        <p:nvPicPr>
          <p:cNvPr id="10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6173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 – Prêt indirect développement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98" y="699976"/>
            <a:ext cx="8244000" cy="108012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recherche, développement &amp; innovation (PRD&amp;I)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71748"/>
            <a:ext cx="829126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Prêt direct </a:t>
            </a:r>
          </a:p>
          <a:p>
            <a:pPr marL="0" indent="0">
              <a:buNone/>
            </a:pPr>
            <a:endParaRPr lang="fr-L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 :</a:t>
            </a:r>
          </a:p>
          <a:p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rojets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développement ou d’innovation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produits ou de services,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procédés ou modes organisationnels, nouveaux ou substantiellement améliorés par rapport à l’état existant (risque d’échec technologique ou industriel)</a:t>
            </a:r>
          </a:p>
          <a:p>
            <a:pPr marL="0" indent="0">
              <a:buNone/>
            </a:pPr>
            <a:endParaRPr lang="fr-LU" sz="1800" dirty="0"/>
          </a:p>
          <a:p>
            <a:pPr marL="0" lvl="0" indent="0">
              <a:buNone/>
            </a:pPr>
            <a:endParaRPr lang="fr-LU" sz="4800" dirty="0"/>
          </a:p>
          <a:p>
            <a:endParaRPr lang="fr-L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13</a:t>
            </a:fld>
            <a:endParaRPr lang="fr-LU"/>
          </a:p>
        </p:txBody>
      </p:sp>
      <p:pic>
        <p:nvPicPr>
          <p:cNvPr id="8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7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69986"/>
            <a:ext cx="8229600" cy="4525963"/>
          </a:xfrm>
        </p:spPr>
        <p:txBody>
          <a:bodyPr>
            <a:noAutofit/>
          </a:bodyPr>
          <a:lstStyle/>
          <a:p>
            <a:r>
              <a:rPr lang="fr-L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éligible :</a:t>
            </a:r>
          </a:p>
          <a:p>
            <a:endParaRPr lang="fr-LU" sz="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amortissables et les cash-flow opérationnels négatifs du projet</a:t>
            </a:r>
          </a:p>
          <a:p>
            <a:pPr marL="0" indent="0">
              <a:buNone/>
            </a:pPr>
            <a:endParaRPr lang="fr-L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174625" algn="just">
              <a:buFont typeface="Arial" panose="020B0604020202020204" pitchFamily="34" charset="0"/>
              <a:buChar char="-"/>
            </a:pP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corporels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équipements, machines, installations      professionnelles</a:t>
            </a:r>
          </a:p>
          <a:p>
            <a:pPr marL="358775" lvl="1" indent="-179388" algn="just">
              <a:buFont typeface="Arial" panose="020B0604020202020204" pitchFamily="34" charset="0"/>
              <a:buChar char="-"/>
            </a:pP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incorporels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brevets, licences, dépenses immatérielles nécessaires à la mise en place du projet  (dépenses de personnel, études de faisabilité ou de marché … et budget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sur un an des dépenses de communication/promotion du nouveau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produit/service).</a:t>
            </a:r>
          </a:p>
          <a:p>
            <a:pPr marL="358775" lvl="1" indent="-179388" algn="just">
              <a:buFont typeface="Arial" panose="020B0604020202020204" pitchFamily="34" charset="0"/>
              <a:buChar char="-"/>
            </a:pPr>
            <a:endParaRPr lang="fr-L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Exclus :</a:t>
            </a:r>
            <a:endParaRPr lang="fr-LU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79388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terrains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et immeubles 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179388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dépenses en relation avec la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production et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distribution des produits et services 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14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998" y="699976"/>
            <a:ext cx="8244000" cy="108012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recherche, développement &amp; innovation (PRD&amp;I)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73743"/>
            <a:ext cx="8229600" cy="4525963"/>
          </a:xfrm>
        </p:spPr>
        <p:txBody>
          <a:bodyPr>
            <a:normAutofit/>
          </a:bodyPr>
          <a:lstStyle/>
          <a:p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Bénéficiaires :</a:t>
            </a:r>
            <a:endParaRPr lang="fr-LU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PME/PMI</a:t>
            </a:r>
          </a:p>
          <a:p>
            <a:pPr marL="358775" indent="-179388">
              <a:buFontTx/>
              <a:buChar char="-"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nnovantes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établies  - création date de minimum </a:t>
            </a: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 ans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utorisation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d’établissement au sens de la loi du 2 septembre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motrice sur le développement économique national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800" b="1" u="sng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</a:t>
            </a:r>
          </a:p>
          <a:p>
            <a:pPr marL="358775" indent="-179388" algn="just">
              <a:buFont typeface="Arial" panose="020B0604020202020204" pitchFamily="34" charset="0"/>
              <a:buChar char="-"/>
            </a:pP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250.000 EUR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et maximum 40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 l’investissement éligible</a:t>
            </a:r>
          </a:p>
          <a:p>
            <a:pPr marL="358775" indent="-179388" algn="just">
              <a:buFont typeface="Arial" panose="020B0604020202020204" pitchFamily="34" charset="0"/>
              <a:buChar char="-"/>
            </a:pP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uote-part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SNCI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≤ capitaux propres de l’entreprise</a:t>
            </a:r>
            <a:endParaRPr lang="fr-CH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15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998" y="699976"/>
            <a:ext cx="8244000" cy="108012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recherche, développement &amp; innovation (PRD&amp;I)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289" y="1971748"/>
            <a:ext cx="8470099" cy="4536504"/>
          </a:xfrm>
        </p:spPr>
        <p:txBody>
          <a:bodyPr>
            <a:normAutofit/>
          </a:bodyPr>
          <a:lstStyle/>
          <a:p>
            <a:pPr algn="just"/>
            <a:r>
              <a:rPr lang="fr-CH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Cofinancement :</a:t>
            </a:r>
            <a:r>
              <a:rPr lang="fr-CH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moyens propres ≥ 35%	</a:t>
            </a:r>
          </a:p>
          <a:p>
            <a:pPr algn="just"/>
            <a:endParaRPr lang="fr-CH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fixes -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3% (5 ans)  - 3,5% (10 ans maximum)</a:t>
            </a:r>
          </a:p>
          <a:p>
            <a:pPr algn="just"/>
            <a:endParaRPr lang="fr-CH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CH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Déboursement :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Selon plan de déboursement fixé</a:t>
            </a:r>
          </a:p>
          <a:p>
            <a:pPr algn="just"/>
            <a:endParaRPr lang="fr-CH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 fonction du projet - ≤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10 ans - 						période de grâce de maximum 2 ans</a:t>
            </a:r>
          </a:p>
          <a:p>
            <a:pPr>
              <a:defRPr/>
            </a:pPr>
            <a:endParaRPr lang="fr-CH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fr-LU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Cautionnement solidaire et indivisible des promoteurs 			à hauteur de 20% du prêt et des intérêts</a:t>
            </a:r>
            <a:endParaRPr lang="fr-FR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16</a:t>
            </a:fld>
            <a:endParaRPr lang="fr-LU"/>
          </a:p>
        </p:txBody>
      </p:sp>
      <p:pic>
        <p:nvPicPr>
          <p:cNvPr id="11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8998" y="699976"/>
            <a:ext cx="8244000" cy="108012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recherche, développement &amp; innovation (PRD&amp;I)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ntreprises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ovatrices (PEN)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82" y="1998267"/>
            <a:ext cx="828092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L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Prêt </a:t>
            </a: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endParaRPr lang="fr-LU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fr-L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 :</a:t>
            </a:r>
            <a:endParaRPr lang="fr-LU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fr-L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-187325" algn="just">
              <a:lnSpc>
                <a:spcPct val="90000"/>
              </a:lnSpc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d’un plan d’affaires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dans le cadre d’un projet d’entreprise: développement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et commercialisation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de produits/services ou procédés nouveaux substantiellement améliorés par rapport à l’état de la technique existant et qui présentent un risque d’échec technologique ou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industriel</a:t>
            </a:r>
          </a:p>
          <a:p>
            <a:pPr marL="400050" lvl="1" indent="0" algn="just">
              <a:lnSpc>
                <a:spcPct val="90000"/>
              </a:lnSpc>
              <a:buNone/>
            </a:pP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17</a:t>
            </a:fld>
            <a:endParaRPr lang="fr-LU"/>
          </a:p>
        </p:txBody>
      </p:sp>
      <p:pic>
        <p:nvPicPr>
          <p:cNvPr id="8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54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71100"/>
            <a:ext cx="8229600" cy="4525963"/>
          </a:xfrm>
        </p:spPr>
        <p:txBody>
          <a:bodyPr>
            <a:normAutofit/>
          </a:bodyPr>
          <a:lstStyle/>
          <a:p>
            <a:r>
              <a:rPr lang="fr-LU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éligible : </a:t>
            </a:r>
          </a:p>
          <a:p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ash-flow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négatifs résultant d’un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projet d’entreprise y compris les investissements amortissables</a:t>
            </a:r>
          </a:p>
          <a:p>
            <a:pPr marL="457200" lvl="1" indent="0">
              <a:buNone/>
            </a:pPr>
            <a:endParaRPr lang="fr-L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lvl="2" indent="-176213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Terrains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bâtiments, équipements, machines et installations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professionnels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54013" lvl="2" indent="-176213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Dépenses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de personnel, frais de dépôt de brevets, recherche contractuelle, coûts d’utilisation de banques de données, de bibliothèques techniques et de laboratoires, </a:t>
            </a:r>
          </a:p>
          <a:p>
            <a:pPr marL="354013" lvl="2" indent="-176213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de brevets/licences, études de faisabilité du projet, les services de soutien à l’innovation du type étude de marché, mise aux nouvelles normes, test et certification ainsi que le budget sur un an des dépenses de communication/promotion du nouveau produit/service.</a:t>
            </a:r>
          </a:p>
          <a:p>
            <a:pPr marL="354013" lvl="2" indent="-176213" algn="just"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Coûts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liés au lancement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18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ntreprises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ovatrices (PEN)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24" y="199938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Bénéficiaires :</a:t>
            </a:r>
          </a:p>
          <a:p>
            <a:pPr>
              <a:lnSpc>
                <a:spcPct val="90000"/>
              </a:lnSpc>
            </a:pPr>
            <a:endParaRPr lang="fr-LU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63513">
              <a:lnSpc>
                <a:spcPct val="90000"/>
              </a:lnSpc>
              <a:buFont typeface="Arial" panose="020B0604020202020204" pitchFamily="34" charset="0"/>
              <a:buChar char="-"/>
            </a:pP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Jeunes entreprises innovantes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≤ 8 ans </a:t>
            </a:r>
          </a:p>
          <a:p>
            <a:pPr indent="-163513">
              <a:lnSpc>
                <a:spcPct val="90000"/>
              </a:lnSpc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Autorisation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d’établissement au sens de la loi du 2 septembre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63513">
              <a:lnSpc>
                <a:spcPct val="90000"/>
              </a:lnSpc>
              <a:buFont typeface="Arial" panose="020B0604020202020204" pitchFamily="34" charset="0"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Ayant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une influence motrice sur le développement économique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endParaRPr lang="fr-L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800" b="1" u="sng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</a:t>
            </a:r>
          </a:p>
          <a:p>
            <a:pPr marL="0" indent="0" algn="just">
              <a:buNone/>
            </a:pPr>
            <a:r>
              <a:rPr lang="fr-FR" sz="800" b="1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indent="-163513" algn="just">
              <a:buFont typeface="Arial" panose="020B0604020202020204" pitchFamily="34" charset="0"/>
              <a:buChar char="-"/>
            </a:pP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fr-FR" sz="1800" kern="0" dirty="0">
                <a:latin typeface="Arial" panose="020B0604020202020204" pitchFamily="34" charset="0"/>
                <a:cs typeface="Arial" panose="020B0604020202020204" pitchFamily="34" charset="0"/>
              </a:rPr>
              <a:t>de 1.50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0.000 EUR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et  ≤ 35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des  coûts éligibles</a:t>
            </a:r>
          </a:p>
          <a:p>
            <a:pPr indent="-163513" algn="just">
              <a:buFont typeface="Arial" panose="020B0604020202020204" pitchFamily="34" charset="0"/>
              <a:buChar char="-"/>
            </a:pP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Quote-part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SNCI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≤ capitaux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propres de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l’entreprise</a:t>
            </a:r>
            <a:endParaRPr lang="fr-CH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19</a:t>
            </a:fld>
            <a:endParaRPr lang="fr-LU"/>
          </a:p>
        </p:txBody>
      </p:sp>
      <p:pic>
        <p:nvPicPr>
          <p:cNvPr id="7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ntreprises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ovatrices (PEN)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H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de la </a:t>
            </a:r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SNCI en faveur des PME</a:t>
            </a:r>
            <a:endParaRPr lang="en-US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2</a:t>
            </a:fld>
            <a:endParaRPr lang="fr-LU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65833"/>
              </p:ext>
            </p:extLst>
          </p:nvPr>
        </p:nvGraphicFramePr>
        <p:xfrm>
          <a:off x="441906" y="1556792"/>
          <a:ext cx="8280921" cy="472539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60307"/>
                <a:gridCol w="2760307"/>
                <a:gridCol w="2760307"/>
              </a:tblGrid>
              <a:tr h="541238">
                <a:tc>
                  <a:txBody>
                    <a:bodyPr/>
                    <a:lstStyle/>
                    <a:p>
                      <a:pPr algn="ctr"/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</a:t>
                      </a: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existants</a:t>
                      </a:r>
                      <a:endParaRPr lang="fr-L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B77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Groupe SNCI</a:t>
                      </a:r>
                      <a:endParaRPr lang="fr-L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B779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Nouveaux produits</a:t>
                      </a:r>
                      <a:endParaRPr lang="fr-L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B7795"/>
                    </a:solidFill>
                  </a:tcPr>
                </a:tc>
              </a:tr>
              <a:tr h="4184161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endParaRPr lang="fr-L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d’équipement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Prêt de création</a:t>
                      </a: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transmission</a:t>
                      </a:r>
                      <a:endParaRPr lang="fr-L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Prêt moyen et long terme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Financement à l’étranger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Facilité « Université de Luxembourg et CRP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endParaRPr lang="fr-L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 PME S.A.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Northstar</a:t>
                      </a: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Europe S.A.</a:t>
                      </a:r>
                      <a:endParaRPr lang="fr-L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endParaRPr lang="fr-L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Prêt indirect</a:t>
                      </a: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développement</a:t>
                      </a:r>
                      <a:endParaRPr lang="fr-L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Prêt direct recherche,</a:t>
                      </a: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développement et innovation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fr-L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Prêt entreprises novatrices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6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289" y="1969986"/>
            <a:ext cx="8470099" cy="4536504"/>
          </a:xfrm>
        </p:spPr>
        <p:txBody>
          <a:bodyPr>
            <a:normAutofit/>
          </a:bodyPr>
          <a:lstStyle/>
          <a:p>
            <a:pPr algn="just"/>
            <a:r>
              <a:rPr lang="fr-CH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Cofinancement :</a:t>
            </a:r>
            <a:r>
              <a:rPr lang="fr-CH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Moyens propres ≥ 35% du coût éligible;</a:t>
            </a:r>
          </a:p>
          <a:p>
            <a:pPr algn="just"/>
            <a:endParaRPr lang="fr-CH" sz="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fr-CH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Déboursement :</a:t>
            </a:r>
            <a:r>
              <a:rPr lang="fr-CH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2 tranches	</a:t>
            </a:r>
          </a:p>
          <a:p>
            <a:pPr lvl="1">
              <a:lnSpc>
                <a:spcPct val="120000"/>
              </a:lnSpc>
            </a:pPr>
            <a:r>
              <a:rPr lang="fr-CH" sz="18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1800" u="sng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18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tranche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 50%, rémunération fonction du risque et du succès du projet – remboursement en bloc à l’échéance finale ;</a:t>
            </a:r>
          </a:p>
          <a:p>
            <a:pPr lvl="1">
              <a:lnSpc>
                <a:spcPct val="120000"/>
              </a:lnSpc>
            </a:pPr>
            <a:r>
              <a:rPr lang="fr-CH" sz="18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800" u="sng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1800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tranche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 50%, taux fixe et remboursement sur base d’un plan de remboursement avec  1</a:t>
            </a:r>
            <a:r>
              <a:rPr lang="fr-CH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remboursement au plus tard 3 ans après la conclusion du contrat</a:t>
            </a:r>
          </a:p>
          <a:p>
            <a:pPr>
              <a:lnSpc>
                <a:spcPct val="120000"/>
              </a:lnSpc>
            </a:pPr>
            <a:endParaRPr lang="fr-CH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 fonction du projet - maximum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 ans </a:t>
            </a:r>
          </a:p>
          <a:p>
            <a:pPr>
              <a:defRPr/>
            </a:pPr>
            <a:endParaRPr lang="fr-CH" sz="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CH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Garanties:</a:t>
            </a:r>
            <a:r>
              <a:rPr lang="fr-CH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En règle générale aucune garantie n’est demandée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20</a:t>
            </a:fld>
            <a:endParaRPr lang="fr-LU"/>
          </a:p>
        </p:txBody>
      </p:sp>
      <p:pic>
        <p:nvPicPr>
          <p:cNvPr id="11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ntreprises </a:t>
            </a:r>
            <a:r>
              <a:rPr lang="fr-LU" sz="3200" dirty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ovatrices (PEN)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3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93" y="1475453"/>
            <a:ext cx="8521702" cy="5112568"/>
          </a:xfrm>
        </p:spPr>
        <p:txBody>
          <a:bodyPr>
            <a:noAutofit/>
          </a:bodyPr>
          <a:lstStyle/>
          <a:p>
            <a:pPr marL="179388" indent="-179388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Entreprise établie depuis 2 ans – dans le domaine de l’ITC</a:t>
            </a:r>
          </a:p>
          <a:p>
            <a:pPr marL="179388" indent="-179388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Besoin de financement / plan d’affaires = Cash flow négatif années </a:t>
            </a:r>
            <a:r>
              <a:rPr lang="fr-CH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H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n+1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 1.500.000 EUR pour couvrir les phases de stabilisation et de commercialisation du produit</a:t>
            </a:r>
          </a:p>
          <a:p>
            <a:pPr marL="179388" indent="-179388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Première validation du produit par des clients a été faite</a:t>
            </a:r>
          </a:p>
          <a:p>
            <a:pPr marL="179388" indent="-179388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 SNCI = </a:t>
            </a:r>
            <a:r>
              <a:rPr lang="fr-CH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Prêt entreprises novatrices (PEN)</a:t>
            </a:r>
          </a:p>
          <a:p>
            <a:pPr marL="179388" indent="-179388"/>
            <a:endParaRPr lang="fr-CH" sz="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-179388"/>
            <a:r>
              <a:rPr lang="fr-CH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 de financement</a:t>
            </a:r>
          </a:p>
          <a:p>
            <a:pPr marL="358775" lvl="1" indent="-179388">
              <a:buFont typeface="Arial" panose="020B0604020202020204" pitchFamily="34" charset="0"/>
              <a:buChar char="-"/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PEN SNCI				     	  500.000 EUR</a:t>
            </a:r>
          </a:p>
          <a:p>
            <a:pPr marL="358775" lvl="1" indent="-179388">
              <a:buFont typeface="Arial" panose="020B0604020202020204" pitchFamily="34" charset="0"/>
              <a:buChar char="-"/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Fonds propres  </a:t>
            </a:r>
          </a:p>
          <a:p>
            <a:pPr marL="179387" lvl="1" indent="0">
              <a:buNone/>
            </a:pPr>
            <a:r>
              <a:rPr lang="fr-CH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(Levée de fonds - augmentation </a:t>
            </a:r>
            <a:r>
              <a:rPr lang="fr-CH" sz="1700" smtClean="0">
                <a:latin typeface="Arial" panose="020B0604020202020204" pitchFamily="34" charset="0"/>
                <a:cs typeface="Arial" panose="020B0604020202020204" pitchFamily="34" charset="0"/>
              </a:rPr>
              <a:t>de capital, …)	1.000.000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pPr marL="457200" lvl="1" indent="-277813">
              <a:buNone/>
            </a:pPr>
            <a:endParaRPr lang="fr-CH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277813">
              <a:buNone/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 prêt SNCI sera versé en deux tranches:</a:t>
            </a:r>
          </a:p>
          <a:p>
            <a:pPr marL="358775" lvl="1" indent="-179388">
              <a:buFont typeface="Arial" panose="020B0604020202020204" pitchFamily="34" charset="0"/>
              <a:buChar char="-"/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1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tranche (50%) - au moment du bouclage du plan de financement de 1.500.000 EUR. Remboursement en bloc après 7 ans;</a:t>
            </a:r>
          </a:p>
          <a:p>
            <a:pPr marL="358775" lvl="1" indent="-179388">
              <a:buFont typeface="Arial" panose="020B0604020202020204" pitchFamily="34" charset="0"/>
              <a:buChar char="-"/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17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tranche</a:t>
            </a:r>
            <a:r>
              <a:rPr lang="fr-CH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(50%) - liée à des </a:t>
            </a:r>
            <a:r>
              <a:rPr lang="fr-CH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Milestones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précis - p.ex. au moment de la réalisation d’un certain chiffre d’affaires avec confirmation du plan d’affaires. Remboursement trimestriel après une période de grâce de 12 mois.</a:t>
            </a:r>
            <a:endParaRPr lang="fr-CH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21</a:t>
            </a:fld>
            <a:endParaRPr lang="fr-LU"/>
          </a:p>
        </p:txBody>
      </p:sp>
      <p:pic>
        <p:nvPicPr>
          <p:cNvPr id="4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1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198" y="1497399"/>
            <a:ext cx="8424936" cy="5315978"/>
          </a:xfrm>
        </p:spPr>
        <p:txBody>
          <a:bodyPr>
            <a:normAutofit lnSpcReduction="10000"/>
          </a:bodyPr>
          <a:lstStyle/>
          <a:p>
            <a:pPr marL="177800" indent="-177800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Entreprise établie depuis 10 ans</a:t>
            </a:r>
          </a:p>
          <a:p>
            <a:pPr marL="177800" indent="-177800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social 400.000 EUR, Résultats reportés 500.000 EUR, Trésorerie disponible 300.000 EUR</a:t>
            </a:r>
          </a:p>
          <a:p>
            <a:pPr marL="177800" indent="-177800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Projet d’expansion – nouvelle gamme de </a:t>
            </a:r>
            <a:r>
              <a:rPr lang="fr-CH" sz="1700" dirty="0">
                <a:latin typeface="Arial" panose="020B0604020202020204" pitchFamily="34" charset="0"/>
                <a:cs typeface="Arial" panose="020B0604020202020204" pitchFamily="34" charset="0"/>
              </a:rPr>
              <a:t>produits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nouvelle technologie – nouvelle installation de production</a:t>
            </a:r>
          </a:p>
          <a:p>
            <a:pPr marL="177800" indent="-177800"/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Besoin de financement total </a:t>
            </a:r>
            <a:r>
              <a:rPr lang="fr-CH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1.300.000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Etude marché			100.000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 des produits		100.000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Licence à acquérir		150.000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Equipement production		500.000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Bâtiment professionnel 		300.000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Coût de personnel lié au projet	  50.000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Démarrage production		100.000 EUR</a:t>
            </a:r>
            <a:endParaRPr lang="fr-CH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 éligible	           1.200.000 EUR (frais de production </a:t>
            </a:r>
            <a:r>
              <a:rPr lang="fr-CH" sz="1700" smtClean="0">
                <a:latin typeface="Arial" panose="020B0604020202020204" pitchFamily="34" charset="0"/>
                <a:cs typeface="Arial" panose="020B0604020202020204" pitchFamily="34" charset="0"/>
              </a:rPr>
              <a:t>sont exclus)</a:t>
            </a:r>
            <a:endParaRPr lang="fr-CH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fr-CH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 à appliquer PID </a:t>
            </a:r>
            <a:r>
              <a:rPr lang="fr-CH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= demande à introduire par banque commerciale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fr-CH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Plan de financement :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PID SNCI		40% = 480.000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Prêt bancaire		40% = 480.000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Fonds propres 		20% = 240.000 EUR</a:t>
            </a:r>
          </a:p>
          <a:p>
            <a:pPr marL="447675" lvl="1" indent="-177800">
              <a:buFont typeface="Arial" panose="020B0604020202020204" pitchFamily="34" charset="0"/>
              <a:buChar char="-"/>
            </a:pPr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Déboursement du PID selon demande de la banque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22</a:t>
            </a:fld>
            <a:endParaRPr lang="fr-LU" dirty="0"/>
          </a:p>
        </p:txBody>
      </p:sp>
      <p:pic>
        <p:nvPicPr>
          <p:cNvPr id="4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998" y="70488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2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0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23</a:t>
            </a:fld>
            <a:endParaRPr lang="fr-LU"/>
          </a:p>
        </p:txBody>
      </p:sp>
      <p:pic>
        <p:nvPicPr>
          <p:cNvPr id="1026" name="Picture 2" descr="I:\Logos\Logo 2014\snci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71" y="260648"/>
            <a:ext cx="7115399" cy="23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699791" y="2420888"/>
            <a:ext cx="367240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LU" sz="2400" dirty="0" smtClean="0">
                <a:hlinkClick r:id="rId3"/>
              </a:rPr>
              <a:t>www.snci.lu</a:t>
            </a:r>
            <a:endParaRPr lang="fr-LU" sz="24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LU" sz="2400" dirty="0" smtClean="0">
                <a:hlinkClick r:id="rId4"/>
              </a:rPr>
              <a:t>snci@snci.lu</a:t>
            </a:r>
            <a:endParaRPr lang="fr-LU" sz="24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LU" sz="2400" dirty="0" smtClean="0"/>
              <a:t>Tél: 46 19 71-1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8295" y="3933056"/>
            <a:ext cx="71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LU" b="1" u="sng" dirty="0" smtClean="0"/>
              <a:t>Personnes de contact</a:t>
            </a:r>
          </a:p>
          <a:p>
            <a:endParaRPr lang="fr-LU" dirty="0" smtClean="0"/>
          </a:p>
          <a:p>
            <a:r>
              <a:rPr lang="fr-LU" dirty="0" smtClean="0"/>
              <a:t>Françoise GAASCH		</a:t>
            </a:r>
            <a:r>
              <a:rPr lang="fr-LU" dirty="0" smtClean="0">
                <a:hlinkClick r:id="rId5"/>
              </a:rPr>
              <a:t>francoise.gaasch@snci.lu</a:t>
            </a:r>
            <a:r>
              <a:rPr lang="fr-LU" dirty="0" smtClean="0"/>
              <a:t>	461971-53</a:t>
            </a:r>
            <a:endParaRPr lang="fr-LU" dirty="0"/>
          </a:p>
          <a:p>
            <a:r>
              <a:rPr lang="fr-LU" dirty="0" smtClean="0"/>
              <a:t>Guy WOLLWERT		</a:t>
            </a:r>
            <a:r>
              <a:rPr lang="fr-LU" dirty="0" smtClean="0">
                <a:hlinkClick r:id="rId6"/>
              </a:rPr>
              <a:t>guy.wollwert@snci.lu</a:t>
            </a:r>
            <a:r>
              <a:rPr lang="fr-LU" dirty="0" smtClean="0"/>
              <a:t>	461971-30</a:t>
            </a:r>
          </a:p>
          <a:p>
            <a:r>
              <a:rPr lang="fr-LU" dirty="0" smtClean="0"/>
              <a:t>Alexey POPOV		</a:t>
            </a:r>
            <a:r>
              <a:rPr lang="fr-LU" dirty="0" smtClean="0">
                <a:hlinkClick r:id="rId7"/>
              </a:rPr>
              <a:t>alexey.popov@snci.lu</a:t>
            </a:r>
            <a:r>
              <a:rPr lang="fr-LU" dirty="0" smtClean="0"/>
              <a:t>	461971-35</a:t>
            </a:r>
          </a:p>
          <a:p>
            <a:r>
              <a:rPr lang="fr-LU" dirty="0" smtClean="0"/>
              <a:t>Jean SCHROEDER		</a:t>
            </a:r>
            <a:r>
              <a:rPr lang="fr-LU" dirty="0" smtClean="0">
                <a:hlinkClick r:id="rId8"/>
              </a:rPr>
              <a:t>jean.schroeder@snci.lu</a:t>
            </a:r>
            <a:r>
              <a:rPr lang="fr-LU" dirty="0" smtClean="0"/>
              <a:t>	461971-31</a:t>
            </a:r>
          </a:p>
          <a:p>
            <a:r>
              <a:rPr lang="fr-LU" dirty="0" smtClean="0"/>
              <a:t>Augustin BASCUAS		</a:t>
            </a:r>
            <a:r>
              <a:rPr lang="fr-LU" dirty="0" smtClean="0">
                <a:hlinkClick r:id="rId9"/>
              </a:rPr>
              <a:t>augustin.bascuas@snci.lu</a:t>
            </a:r>
            <a:r>
              <a:rPr lang="fr-LU" dirty="0" smtClean="0"/>
              <a:t>	461971-33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21832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3</a:t>
            </a:fld>
            <a:endParaRPr lang="fr-L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51031"/>
              </p:ext>
            </p:extLst>
          </p:nvPr>
        </p:nvGraphicFramePr>
        <p:xfrm>
          <a:off x="450452" y="1557296"/>
          <a:ext cx="8136000" cy="45360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96000"/>
                <a:gridCol w="900000"/>
                <a:gridCol w="4140000"/>
              </a:tblGrid>
              <a:tr h="936000">
                <a:tc gridSpan="3">
                  <a:txBody>
                    <a:bodyPr/>
                    <a:lstStyle/>
                    <a:p>
                      <a:pPr algn="ctr"/>
                      <a:r>
                        <a:rPr lang="fr-L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de vie des entreprises qui</a:t>
                      </a:r>
                      <a:r>
                        <a:rPr lang="fr-L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peuvent être cofinancées par la SNCI</a:t>
                      </a:r>
                      <a:endParaRPr lang="fr-L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B7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L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B7795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fr-L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</a:t>
                      </a:r>
                      <a:endParaRPr lang="fr-L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LU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L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instruments de la SNCI peuvent cofinancer les différentes phases de vie des entreprises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LU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L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Plusieurs instruments peuvent s’appliquer pour une de ces phases. Le choix de l’instrument se fait au cas par cas 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LU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fr-L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Aucune dépense/actif ne peut bénéficier d’un double financement.  </a:t>
                      </a: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fr-L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</a:t>
                      </a:r>
                      <a:endParaRPr lang="fr-L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L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fr-L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</a:t>
                      </a:r>
                      <a:endParaRPr lang="fr-L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L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fr-L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Internationalisation</a:t>
                      </a:r>
                      <a:endParaRPr lang="fr-L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L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fr-L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Reprise et transmission</a:t>
                      </a:r>
                      <a:endParaRPr lang="fr-L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fr-L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e 1"/>
          <p:cNvSpPr/>
          <p:nvPr/>
        </p:nvSpPr>
        <p:spPr>
          <a:xfrm>
            <a:off x="3779912" y="2715994"/>
            <a:ext cx="468000" cy="3096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98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8408"/>
            <a:ext cx="8244000" cy="1080000"/>
          </a:xfrm>
          <a:ln w="38100">
            <a:solidFill>
              <a:srgbClr val="3B7795"/>
            </a:solidFill>
          </a:ln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 des interventions de la SNCI</a:t>
            </a:r>
            <a:endParaRPr lang="fr-CH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 Investisseur = Exploitant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Financements à moyen et à long terme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de cofinancement / pas de financement à 100%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Apport de fonds propres 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fixes =&gt; prévisibilité aux entreprises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Remboursement anticipatif sans pénalités </a:t>
            </a:r>
          </a:p>
          <a:p>
            <a:r>
              <a:rPr lang="fr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Taux 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4</a:t>
            </a:fld>
            <a:endParaRPr lang="fr-LU"/>
          </a:p>
        </p:txBody>
      </p:sp>
      <p:pic>
        <p:nvPicPr>
          <p:cNvPr id="6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5" y="1700808"/>
            <a:ext cx="8470099" cy="4773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Prêt indirect – par l’entremise d’une banque commerciale</a:t>
            </a:r>
          </a:p>
          <a:p>
            <a:pPr marL="0" indent="0">
              <a:buNone/>
            </a:pPr>
            <a:endParaRPr lang="fr-FR" sz="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Base éligible :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Actifs corporels et incorporels amortissables et 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terrains professionnels </a:t>
            </a:r>
          </a:p>
          <a:p>
            <a:pPr marL="0" indent="0">
              <a:buNone/>
            </a:pPr>
            <a:r>
              <a:rPr lang="fr-FR" sz="1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Non éligible  = matériel roulant et stocks</a:t>
            </a:r>
            <a:endParaRPr lang="fr-F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 </a:t>
            </a:r>
            <a:r>
              <a:rPr lang="fr-FR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2.500.000 euros maximum </a:t>
            </a:r>
          </a:p>
          <a:p>
            <a:pPr marL="0" indent="0">
              <a:buNone/>
            </a:pPr>
            <a:r>
              <a:rPr lang="fr-FR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Approche sectorielle -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entre 25% et 60% (entre 30% et 			75% en cas de premier établissement)</a:t>
            </a:r>
          </a:p>
          <a:p>
            <a:pPr marL="0" indent="0"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 -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2% 						</a:t>
            </a:r>
            <a:endParaRPr lang="fr-CH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	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≤ 10 ans – e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fonction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des objets financés					≤ 12 ans si investissement immobilier ≥ 75%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≤14 ans en cas de premier établissement</a:t>
            </a:r>
          </a:p>
          <a:p>
            <a:pPr marL="0" indent="0">
              <a:buNone/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 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 pari-</a:t>
            </a:r>
            <a:r>
              <a:rPr lang="fr-FR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passu</a:t>
            </a:r>
            <a:endParaRPr lang="fr-F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5</a:t>
            </a:fld>
            <a:endParaRPr lang="fr-LU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809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Crédit d’équipement</a:t>
            </a:r>
            <a:endParaRPr lang="en-US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4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470099" cy="477314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19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Prêt direct</a:t>
            </a:r>
          </a:p>
          <a:p>
            <a:pPr marL="0" indent="0">
              <a:lnSpc>
                <a:spcPct val="120000"/>
              </a:lnSpc>
              <a:buNone/>
            </a:pPr>
            <a:endParaRPr lang="fr-FR" sz="9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Base éligible :		</a:t>
            </a:r>
            <a:r>
              <a:rPr lang="fr-FR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Immeubles et terrains professionnels, outillage 				professionnel, licences, stocks de base, fonds de 				commerce, Besoin en </a:t>
            </a:r>
            <a:r>
              <a:rPr lang="fr-FR" sz="19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FdR</a:t>
            </a:r>
            <a:endParaRPr lang="fr-FR" sz="19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 		</a:t>
            </a:r>
            <a:r>
              <a:rPr lang="fr-FR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5.000 </a:t>
            </a:r>
            <a:r>
              <a:rPr lang="fr-CH" sz="1900" kern="0" dirty="0">
                <a:latin typeface="Arial" panose="020B0604020202020204" pitchFamily="34" charset="0"/>
                <a:cs typeface="Arial" panose="020B0604020202020204" pitchFamily="34" charset="0"/>
              </a:rPr>
              <a:t>EUR et 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250.000 EUR,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CH" sz="19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CH" sz="1900" kern="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aximum de 40</a:t>
            </a:r>
            <a:r>
              <a:rPr lang="fr-CH" sz="1900" kern="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H" sz="1900" kern="0" dirty="0">
                <a:latin typeface="Arial" panose="020B0604020202020204" pitchFamily="34" charset="0"/>
                <a:cs typeface="Arial" panose="020B0604020202020204" pitchFamily="34" charset="0"/>
              </a:rPr>
              <a:t>la base 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éligible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CH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Fonds propres :		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Minimum de 15% de la base éligible</a:t>
            </a:r>
            <a:endParaRPr lang="en-US" sz="1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		</a:t>
            </a:r>
            <a:r>
              <a:rPr lang="fr-FR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 - 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4,5%</a:t>
            </a:r>
            <a:endParaRPr lang="fr-CH" sz="1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fr-FR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			</a:t>
            </a:r>
            <a:r>
              <a:rPr lang="fr-FR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 fonction du plan d’affaires ≤ 10 ans,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fr-CH" sz="1900" kern="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</a:t>
            </a:r>
            <a:r>
              <a:rPr lang="fr-CH" sz="1900" kern="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Période de grâce initiale</a:t>
            </a:r>
            <a:endParaRPr lang="fr-CH" sz="19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19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 		</a:t>
            </a:r>
            <a:r>
              <a:rPr lang="fr-CH" sz="19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Cautionnement personnel, solidaire et indivisible </a:t>
            </a:r>
            <a:r>
              <a:rPr lang="fr-CH" sz="2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fr-FR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6</a:t>
            </a:fld>
            <a:endParaRPr lang="fr-LU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809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Prêt </a:t>
            </a:r>
            <a:r>
              <a:rPr lang="fr-CH" sz="3200" dirty="0">
                <a:solidFill>
                  <a:srgbClr val="3B77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création-transmission</a:t>
            </a:r>
            <a:endParaRPr lang="en-US" sz="3200" dirty="0">
              <a:solidFill>
                <a:srgbClr val="3B77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5" y="1700808"/>
            <a:ext cx="8470099" cy="47731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Prêt direct</a:t>
            </a:r>
          </a:p>
          <a:p>
            <a:pPr marL="0" indent="0">
              <a:lnSpc>
                <a:spcPct val="110000"/>
              </a:lnSpc>
              <a:buNone/>
            </a:pPr>
            <a:endParaRPr lang="fr-FR" sz="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Base éligible : 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Actifs corporels et incorporels amortissables et 				terrains professionnels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 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EUR et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10.000.000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EUR,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			maximum de 25% à 30% de </a:t>
            </a:r>
            <a:r>
              <a:rPr lang="fr-CH" sz="1800" kern="0" dirty="0">
                <a:latin typeface="Arial" panose="020B0604020202020204" pitchFamily="34" charset="0"/>
                <a:cs typeface="Arial" panose="020B0604020202020204" pitchFamily="34" charset="0"/>
              </a:rPr>
              <a:t>la base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éligible sans 				pouvoir dépasser le niveau des fonds propres de 				l’entreprise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H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Fonds propres :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Minimum de 20% de la base éligible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 -</a:t>
            </a: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2,5%(5 ans) - 3%(10 ans)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			</a:t>
            </a:r>
            <a:r>
              <a:rPr lang="fr-CH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Entre 5 et 10 ans – période de grâce initiale possible</a:t>
            </a:r>
            <a:endParaRPr lang="fr-CH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 		</a:t>
            </a:r>
            <a:r>
              <a:rPr lang="fr-FR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 p</a:t>
            </a:r>
            <a:r>
              <a:rPr lang="fr-LU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ari-passu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defRPr/>
            </a:pPr>
            <a:endParaRPr lang="fr-FR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7</a:t>
            </a:fld>
            <a:endParaRPr lang="fr-LU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809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 moyen et long terme</a:t>
            </a:r>
            <a:endParaRPr lang="en-US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16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5" y="1700808"/>
            <a:ext cx="8470099" cy="4773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Prêt direct </a:t>
            </a:r>
          </a:p>
          <a:p>
            <a:pPr marL="0" indent="0">
              <a:buNone/>
            </a:pPr>
            <a:endParaRPr lang="fr-FR" sz="8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Base éligible :	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Investissements corporels et coûts de démarrage pour le				lancement d’une activité de production à l’étranger;</a:t>
            </a:r>
          </a:p>
          <a:p>
            <a:pPr marL="0" indent="0" algn="ctr">
              <a:buNone/>
            </a:pP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</a:p>
          <a:p>
            <a:pPr marL="0" indent="0">
              <a:buNone/>
            </a:pP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Acquisition de parts pour prise de contrôle d’une société 				existante à l’étranger; </a:t>
            </a:r>
          </a:p>
          <a:p>
            <a:pPr marL="0" indent="0">
              <a:buNone/>
            </a:pPr>
            <a:endParaRPr lang="fr-FR" sz="1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Montant : 	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Maximum de</a:t>
            </a:r>
            <a:r>
              <a:rPr lang="fr-CH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2.500.000 EUR ≤ 50% des coûts du projet et </a:t>
            </a:r>
          </a:p>
          <a:p>
            <a:pPr marL="0" indent="0">
              <a:buNone/>
            </a:pPr>
            <a:r>
              <a:rPr lang="fr-CH" sz="16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H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≤ au financement de la société mère dans le projet</a:t>
            </a:r>
          </a:p>
          <a:p>
            <a:pPr marL="0" indent="0">
              <a:buNone/>
            </a:pPr>
            <a:endParaRPr lang="fr-FR" sz="1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d’intérêt :	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Taux fixe 3%</a:t>
            </a:r>
            <a:r>
              <a:rPr lang="fr-CH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+ marge en fonction du risque</a:t>
            </a:r>
          </a:p>
          <a:p>
            <a:pPr marL="0" indent="0">
              <a:buNone/>
            </a:pPr>
            <a:endParaRPr lang="fr-CH" sz="1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Durée :		</a:t>
            </a:r>
            <a:r>
              <a:rPr lang="fr-FR" sz="1600" kern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 fonction du projet ≤ </a:t>
            </a:r>
            <a:r>
              <a:rPr lang="fr-CH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 ans maximum</a:t>
            </a:r>
          </a:p>
          <a:p>
            <a:pPr marL="0" indent="0">
              <a:buNone/>
              <a:defRPr/>
            </a:pPr>
            <a:endParaRPr lang="en-US" sz="1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Garanties : 	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Principe p</a:t>
            </a:r>
            <a:r>
              <a:rPr lang="fr-LU" sz="1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ari-passu</a:t>
            </a:r>
            <a:endParaRPr lang="fr-LU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fr-FR" sz="1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fr-FR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fr-FR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	Retombées économiques pour la maison-mère luxembourgeoise et 			l’économie nationale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8</a:t>
            </a:fld>
            <a:endParaRPr lang="fr-LU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8094" y="695455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H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Financement à l’étranger</a:t>
            </a:r>
            <a:endParaRPr lang="en-US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17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1734" y="701242"/>
            <a:ext cx="8244000" cy="684000"/>
          </a:xfrm>
          <a:ln w="38100">
            <a:solidFill>
              <a:srgbClr val="3B77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fr-LU" sz="3200" dirty="0" smtClean="0">
                <a:solidFill>
                  <a:srgbClr val="3B7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 – Prêt indirect développement</a:t>
            </a:r>
            <a:endParaRPr lang="fr-LU" sz="3200" dirty="0">
              <a:solidFill>
                <a:srgbClr val="3B7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442" y="1975944"/>
            <a:ext cx="8712968" cy="4179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Prêt indirect</a:t>
            </a:r>
          </a:p>
          <a:p>
            <a:pPr marL="0" indent="0">
              <a:buNone/>
            </a:pPr>
            <a:endParaRPr lang="fr-L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LU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 :</a:t>
            </a:r>
          </a:p>
          <a:p>
            <a:pPr marL="0" indent="0">
              <a:buNone/>
            </a:pPr>
            <a:endParaRPr lang="fr-LU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Financement 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d’un plan d’affaires </a:t>
            </a:r>
            <a:r>
              <a:rPr lang="fr-LU" sz="1800" u="sng" dirty="0">
                <a:latin typeface="Arial" panose="020B0604020202020204" pitchFamily="34" charset="0"/>
                <a:cs typeface="Arial" panose="020B0604020202020204" pitchFamily="34" charset="0"/>
              </a:rPr>
              <a:t>dans le cadre d’un projet </a:t>
            </a:r>
            <a:r>
              <a:rPr lang="fr-L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défini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durée, coût, investissement…</a:t>
            </a: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Projets de création/reprise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remplacement, expansion</a:t>
            </a:r>
            <a:r>
              <a:rPr lang="fr-LU" sz="1800" dirty="0">
                <a:latin typeface="Arial" panose="020B0604020202020204" pitchFamily="34" charset="0"/>
                <a:cs typeface="Arial" panose="020B0604020202020204" pitchFamily="34" charset="0"/>
              </a:rPr>
              <a:t>, développement, </a:t>
            </a:r>
            <a:endParaRPr lang="fr-L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179388">
              <a:buFontTx/>
              <a:buChar char="-"/>
            </a:pPr>
            <a:r>
              <a:rPr lang="fr-L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 motrice sur le développement économique national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C7-AEE0-4F45-8EC8-71F3BC813C13}" type="slidenum">
              <a:rPr lang="fr-LU" smtClean="0"/>
              <a:t>9</a:t>
            </a:fld>
            <a:endParaRPr lang="fr-LU"/>
          </a:p>
        </p:txBody>
      </p:sp>
      <p:pic>
        <p:nvPicPr>
          <p:cNvPr id="8" name="Picture 2" descr="I:\Logos\Logo 2014\snci_colo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23741" r="10477" b="21097"/>
          <a:stretch/>
        </p:blipFill>
        <p:spPr bwMode="auto">
          <a:xfrm>
            <a:off x="6740317" y="90088"/>
            <a:ext cx="2186347" cy="5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0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</TotalTime>
  <Words>957</Words>
  <Application>Microsoft Office PowerPoint</Application>
  <PresentationFormat>On-screen Show (4:3)</PresentationFormat>
  <Paragraphs>275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Instruments de financement en faveur des PME</vt:lpstr>
      <vt:lpstr>Instruments de la SNCI en faveur des PME</vt:lpstr>
      <vt:lpstr>PowerPoint Presentation</vt:lpstr>
      <vt:lpstr>Caractéristiques des interventions de la SNCI</vt:lpstr>
      <vt:lpstr>Crédit d’équipement</vt:lpstr>
      <vt:lpstr>Prêt de création-transmission</vt:lpstr>
      <vt:lpstr>Prêt moyen et long terme</vt:lpstr>
      <vt:lpstr>Financement à l’étranger</vt:lpstr>
      <vt:lpstr>PID – Prêt indirect développement</vt:lpstr>
      <vt:lpstr>PID – Prêt indirect développement</vt:lpstr>
      <vt:lpstr>PID – Prêt indirect développement</vt:lpstr>
      <vt:lpstr>PID – Prêt indirect développement</vt:lpstr>
      <vt:lpstr>Prêt recherche, développement &amp; innovation (PRD&amp;I)</vt:lpstr>
      <vt:lpstr>Prêt recherche, développement &amp; innovation (PRD&amp;I)</vt:lpstr>
      <vt:lpstr>Prêt recherche, développement &amp; innovation (PRD&amp;I)</vt:lpstr>
      <vt:lpstr>Prêt recherche, développement &amp; innovation (PRD&amp;I)</vt:lpstr>
      <vt:lpstr>Prêt entreprises novatrices (PEN)</vt:lpstr>
      <vt:lpstr>Prêt entreprises novatrices (PEN)</vt:lpstr>
      <vt:lpstr>Prêt entreprises novatrices (PEN)</vt:lpstr>
      <vt:lpstr>Prêt entreprises novatrices (PEN)</vt:lpstr>
      <vt:lpstr>Exemple 1</vt:lpstr>
      <vt:lpstr>Exemple 2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Prêt à l’innovation et au développement</dc:title>
  <dc:creator>Augustin Bascuas</dc:creator>
  <cp:lastModifiedBy>Marco Goeler</cp:lastModifiedBy>
  <cp:revision>308</cp:revision>
  <cp:lastPrinted>2015-03-31T12:31:06Z</cp:lastPrinted>
  <dcterms:created xsi:type="dcterms:W3CDTF">2014-09-29T06:42:13Z</dcterms:created>
  <dcterms:modified xsi:type="dcterms:W3CDTF">2015-04-01T08:21:44Z</dcterms:modified>
</cp:coreProperties>
</file>