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8" r:id="rId2"/>
    <p:sldId id="330" r:id="rId3"/>
    <p:sldId id="331" r:id="rId4"/>
    <p:sldId id="333" r:id="rId5"/>
    <p:sldId id="334" r:id="rId6"/>
    <p:sldId id="335" r:id="rId7"/>
    <p:sldId id="336" r:id="rId8"/>
    <p:sldId id="337" r:id="rId9"/>
    <p:sldId id="314" r:id="rId10"/>
    <p:sldId id="338" r:id="rId11"/>
    <p:sldId id="339" r:id="rId12"/>
    <p:sldId id="341" r:id="rId13"/>
    <p:sldId id="340" r:id="rId14"/>
    <p:sldId id="327" r:id="rId15"/>
    <p:sldId id="328" r:id="rId16"/>
    <p:sldId id="329" r:id="rId17"/>
    <p:sldId id="342" r:id="rId18"/>
    <p:sldId id="343" r:id="rId19"/>
    <p:sldId id="307" r:id="rId20"/>
    <p:sldId id="308" r:id="rId21"/>
    <p:sldId id="292" r:id="rId22"/>
    <p:sldId id="344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00FF"/>
    <a:srgbClr val="F60000"/>
    <a:srgbClr val="FF3300"/>
    <a:srgbClr val="5F0301"/>
    <a:srgbClr val="FF5050"/>
    <a:srgbClr val="FEE682"/>
    <a:srgbClr val="FEEA9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5484" autoAdjust="0"/>
  </p:normalViewPr>
  <p:slideViewPr>
    <p:cSldViewPr snapToGrid="0">
      <p:cViewPr>
        <p:scale>
          <a:sx n="115" d="100"/>
          <a:sy n="115" d="100"/>
        </p:scale>
        <p:origin x="-68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D8D63-6F35-4D49-ADAD-9F66E894E0D9}" type="doc">
      <dgm:prSet loTypeId="urn:microsoft.com/office/officeart/2005/8/layout/arrow2" loCatId="process" qsTypeId="urn:microsoft.com/office/officeart/2005/8/quickstyle/3d8" qsCatId="3D" csTypeId="urn:microsoft.com/office/officeart/2005/8/colors/accent4_2" csCatId="accent4" phldr="1"/>
      <dgm:spPr/>
    </dgm:pt>
    <dgm:pt modelId="{A0A4D282-C816-4108-91BD-1AEF4A57ACDF}">
      <dgm:prSet phldrT="[Texto]"/>
      <dgm:spPr/>
      <dgm:t>
        <a:bodyPr/>
        <a:lstStyle/>
        <a:p>
          <a:r>
            <a:rPr lang="es-ES" smtClean="0"/>
            <a:t> </a:t>
          </a:r>
          <a:endParaRPr lang="pt-PT" dirty="0"/>
        </a:p>
      </dgm:t>
    </dgm:pt>
    <dgm:pt modelId="{56B5EA20-EC02-4726-A899-72514996E508}" type="sibTrans" cxnId="{CDCB8A7E-7CC1-4FA0-B21D-7C152E20DBDF}">
      <dgm:prSet/>
      <dgm:spPr/>
      <dgm:t>
        <a:bodyPr/>
        <a:lstStyle/>
        <a:p>
          <a:endParaRPr lang="pt-PT"/>
        </a:p>
      </dgm:t>
    </dgm:pt>
    <dgm:pt modelId="{F0941364-645D-4663-9151-06DA47E4EB61}" type="parTrans" cxnId="{CDCB8A7E-7CC1-4FA0-B21D-7C152E20DBDF}">
      <dgm:prSet/>
      <dgm:spPr/>
      <dgm:t>
        <a:bodyPr/>
        <a:lstStyle/>
        <a:p>
          <a:endParaRPr lang="pt-PT"/>
        </a:p>
      </dgm:t>
    </dgm:pt>
    <dgm:pt modelId="{4661951E-56B3-4A88-BD7E-0C38292478E3}" type="pres">
      <dgm:prSet presAssocID="{8BED8D63-6F35-4D49-ADAD-9F66E894E0D9}" presName="arrowDiagram" presStyleCnt="0">
        <dgm:presLayoutVars>
          <dgm:chMax val="5"/>
          <dgm:dir/>
          <dgm:resizeHandles val="exact"/>
        </dgm:presLayoutVars>
      </dgm:prSet>
      <dgm:spPr/>
    </dgm:pt>
    <dgm:pt modelId="{3652E094-55D5-4A2B-B232-B4F78C158F82}" type="pres">
      <dgm:prSet presAssocID="{8BED8D63-6F35-4D49-ADAD-9F66E894E0D9}" presName="arrow" presStyleLbl="bgShp" presStyleIdx="0" presStyleCnt="1" custScaleX="82760" custScaleY="44828" custLinFactNeighborX="-34341" custLinFactNeighborY="-9754"/>
      <dgm:spPr>
        <a:solidFill>
          <a:srgbClr val="FF0000"/>
        </a:solidFill>
        <a:ln w="57150">
          <a:solidFill>
            <a:srgbClr val="FFFF00"/>
          </a:solidFill>
        </a:ln>
      </dgm:spPr>
    </dgm:pt>
    <dgm:pt modelId="{087F0AA4-6B11-4DAB-8CDD-94607945405A}" type="pres">
      <dgm:prSet presAssocID="{8BED8D63-6F35-4D49-ADAD-9F66E894E0D9}" presName="arrowDiagram1" presStyleCnt="0">
        <dgm:presLayoutVars>
          <dgm:bulletEnabled val="1"/>
        </dgm:presLayoutVars>
      </dgm:prSet>
      <dgm:spPr/>
    </dgm:pt>
    <dgm:pt modelId="{61728514-F653-454E-97BC-54ADF64DF8F3}" type="pres">
      <dgm:prSet presAssocID="{A0A4D282-C816-4108-91BD-1AEF4A57ACDF}" presName="bullet1" presStyleLbl="node1" presStyleIdx="0" presStyleCnt="1" custLinFactNeighborX="-79288" custLinFactNeighborY="11812"/>
      <dgm:spPr>
        <a:solidFill>
          <a:srgbClr val="FF0000"/>
        </a:solidFill>
      </dgm:spPr>
    </dgm:pt>
    <dgm:pt modelId="{327BF65F-6C3D-4677-BDE5-5F367FE379DF}" type="pres">
      <dgm:prSet presAssocID="{A0A4D282-C816-4108-91BD-1AEF4A57ACDF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DCB8A7E-7CC1-4FA0-B21D-7C152E20DBDF}" srcId="{8BED8D63-6F35-4D49-ADAD-9F66E894E0D9}" destId="{A0A4D282-C816-4108-91BD-1AEF4A57ACDF}" srcOrd="0" destOrd="0" parTransId="{F0941364-645D-4663-9151-06DA47E4EB61}" sibTransId="{56B5EA20-EC02-4726-A899-72514996E508}"/>
    <dgm:cxn modelId="{56094D27-3326-BA4D-AC9A-19D44CF825EC}" type="presOf" srcId="{8BED8D63-6F35-4D49-ADAD-9F66E894E0D9}" destId="{4661951E-56B3-4A88-BD7E-0C38292478E3}" srcOrd="0" destOrd="0" presId="urn:microsoft.com/office/officeart/2005/8/layout/arrow2"/>
    <dgm:cxn modelId="{2F05BC23-FA2D-6D4E-AC2D-D620BA0DB4A4}" type="presOf" srcId="{A0A4D282-C816-4108-91BD-1AEF4A57ACDF}" destId="{327BF65F-6C3D-4677-BDE5-5F367FE379DF}" srcOrd="0" destOrd="0" presId="urn:microsoft.com/office/officeart/2005/8/layout/arrow2"/>
    <dgm:cxn modelId="{EB552C55-D947-A341-A3FC-BFFCA24047A4}" type="presParOf" srcId="{4661951E-56B3-4A88-BD7E-0C38292478E3}" destId="{3652E094-55D5-4A2B-B232-B4F78C158F82}" srcOrd="0" destOrd="0" presId="urn:microsoft.com/office/officeart/2005/8/layout/arrow2"/>
    <dgm:cxn modelId="{77104D4F-3718-D44E-810D-BF160961FED1}" type="presParOf" srcId="{4661951E-56B3-4A88-BD7E-0C38292478E3}" destId="{087F0AA4-6B11-4DAB-8CDD-94607945405A}" srcOrd="1" destOrd="0" presId="urn:microsoft.com/office/officeart/2005/8/layout/arrow2"/>
    <dgm:cxn modelId="{6BDD26D7-EDA8-CA4A-9084-8C06D513929B}" type="presParOf" srcId="{087F0AA4-6B11-4DAB-8CDD-94607945405A}" destId="{61728514-F653-454E-97BC-54ADF64DF8F3}" srcOrd="0" destOrd="0" presId="urn:microsoft.com/office/officeart/2005/8/layout/arrow2"/>
    <dgm:cxn modelId="{B38A8595-2975-BF40-BB05-854951EC7596}" type="presParOf" srcId="{087F0AA4-6B11-4DAB-8CDD-94607945405A}" destId="{327BF65F-6C3D-4677-BDE5-5F367FE379DF}" srcOrd="1" destOrd="0" presId="urn:microsoft.com/office/officeart/2005/8/layout/arrow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C5CCDE-83D2-4416-A1C0-6507DFD4543C}" type="doc">
      <dgm:prSet loTypeId="urn:microsoft.com/office/officeart/2005/8/layout/hList6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pt-PT"/>
        </a:p>
      </dgm:t>
    </dgm:pt>
    <dgm:pt modelId="{8DD25802-FD80-494F-9928-5B0FB3C87631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Paz Social</a:t>
          </a:r>
          <a:endParaRPr lang="pt-P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9E835A-038E-4189-8E2A-C4214E34A967}" type="parTrans" cxnId="{F176504A-EF36-4DC9-80C3-5F5F90C2C5CE}">
      <dgm:prSet/>
      <dgm:spPr/>
      <dgm:t>
        <a:bodyPr/>
        <a:lstStyle/>
        <a:p>
          <a:endParaRPr lang="pt-PT"/>
        </a:p>
      </dgm:t>
    </dgm:pt>
    <dgm:pt modelId="{EC724C7E-A0BC-4B54-96CD-086BDB597247}" type="sibTrans" cxnId="{F176504A-EF36-4DC9-80C3-5F5F90C2C5CE}">
      <dgm:prSet/>
      <dgm:spPr/>
      <dgm:t>
        <a:bodyPr/>
        <a:lstStyle/>
        <a:p>
          <a:endParaRPr lang="pt-PT"/>
        </a:p>
      </dgm:t>
    </dgm:pt>
    <dgm:pt modelId="{94B0E6F5-5FB0-4221-BFAE-9B67A22E538C}">
      <dgm:prSet phldrT="[Texto]"/>
      <dgm:spPr/>
      <dgm:t>
        <a:bodyPr/>
        <a:lstStyle/>
        <a:p>
          <a:r>
            <a:rPr lang="es-ES" sz="1400" dirty="0" err="1" smtClean="0"/>
            <a:t>Sem</a:t>
          </a:r>
          <a:r>
            <a:rPr lang="es-ES" sz="1400" dirty="0" smtClean="0"/>
            <a:t> </a:t>
          </a:r>
          <a:r>
            <a:rPr lang="es-ES" sz="1400" dirty="0" err="1" smtClean="0"/>
            <a:t>conflitos</a:t>
          </a:r>
          <a:r>
            <a:rPr lang="es-ES" sz="1400" dirty="0" smtClean="0"/>
            <a:t> </a:t>
          </a:r>
          <a:r>
            <a:rPr lang="es-ES" sz="1400" dirty="0" smtClean="0"/>
            <a:t>políticos, religiosos, </a:t>
          </a:r>
          <a:r>
            <a:rPr lang="es-ES" sz="1400" dirty="0" err="1" smtClean="0"/>
            <a:t>sociais</a:t>
          </a:r>
          <a:r>
            <a:rPr lang="es-ES" sz="1400" dirty="0" smtClean="0"/>
            <a:t> </a:t>
          </a:r>
          <a:r>
            <a:rPr lang="es-ES" sz="1400" dirty="0" err="1" smtClean="0"/>
            <a:t>ou</a:t>
          </a:r>
          <a:r>
            <a:rPr lang="es-ES" sz="1400" dirty="0" smtClean="0"/>
            <a:t> </a:t>
          </a:r>
          <a:r>
            <a:rPr lang="es-ES" sz="1400" dirty="0" smtClean="0"/>
            <a:t>étnicos</a:t>
          </a:r>
          <a:endParaRPr lang="pt-PT" sz="1400" dirty="0"/>
        </a:p>
      </dgm:t>
    </dgm:pt>
    <dgm:pt modelId="{0606A623-5E87-4CFF-92BF-F9A6BB0047E0}" type="parTrans" cxnId="{EBF3EAC5-E957-464F-BDA4-B391381422F8}">
      <dgm:prSet/>
      <dgm:spPr/>
      <dgm:t>
        <a:bodyPr/>
        <a:lstStyle/>
        <a:p>
          <a:endParaRPr lang="pt-PT"/>
        </a:p>
      </dgm:t>
    </dgm:pt>
    <dgm:pt modelId="{2228601A-878C-4807-B0B8-7B70C298222D}" type="sibTrans" cxnId="{EBF3EAC5-E957-464F-BDA4-B391381422F8}">
      <dgm:prSet/>
      <dgm:spPr/>
      <dgm:t>
        <a:bodyPr/>
        <a:lstStyle/>
        <a:p>
          <a:endParaRPr lang="pt-PT"/>
        </a:p>
      </dgm:t>
    </dgm:pt>
    <dgm:pt modelId="{2CC9C87F-F179-4B55-BE1C-D0FA618445F2}">
      <dgm:prSet phldrT="[Texto]" custT="1"/>
      <dgm:spPr/>
      <dgm:t>
        <a:bodyPr/>
        <a:lstStyle/>
        <a:p>
          <a:r>
            <a:rPr lang="es-E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Estabilidade</a:t>
          </a:r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</a:t>
          </a:r>
          <a:endParaRPr lang="pt-P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0F6DE1-C047-48A9-824E-B105B4433F69}" type="parTrans" cxnId="{5C275D41-983E-4DA4-86CC-7D447D43DF3B}">
      <dgm:prSet/>
      <dgm:spPr/>
      <dgm:t>
        <a:bodyPr/>
        <a:lstStyle/>
        <a:p>
          <a:endParaRPr lang="pt-PT"/>
        </a:p>
      </dgm:t>
    </dgm:pt>
    <dgm:pt modelId="{AF535630-A539-40A3-A7AA-43AC03D437CA}" type="sibTrans" cxnId="{5C275D41-983E-4DA4-86CC-7D447D43DF3B}">
      <dgm:prSet/>
      <dgm:spPr/>
      <dgm:t>
        <a:bodyPr/>
        <a:lstStyle/>
        <a:p>
          <a:endParaRPr lang="pt-PT"/>
        </a:p>
      </dgm:t>
    </dgm:pt>
    <dgm:pt modelId="{6420C16E-942E-4F2D-BB67-346129F9198A}">
      <dgm:prSet phldrT="[Texto]"/>
      <dgm:spPr/>
      <dgm:t>
        <a:bodyPr/>
        <a:lstStyle/>
        <a:p>
          <a:r>
            <a:rPr lang="es-ES" sz="1400" dirty="0" smtClean="0"/>
            <a:t>Sistema político </a:t>
          </a:r>
          <a:r>
            <a:rPr lang="es-ES" sz="1400" dirty="0" smtClean="0"/>
            <a:t>parlamentar </a:t>
          </a:r>
          <a:r>
            <a:rPr lang="es-ES" sz="1400" dirty="0" smtClean="0"/>
            <a:t>con </a:t>
          </a:r>
          <a:r>
            <a:rPr lang="es-ES" sz="1400" dirty="0" err="1" smtClean="0"/>
            <a:t>eleiç</a:t>
          </a:r>
          <a:r>
            <a:rPr lang="es-ES" sz="1400" dirty="0" err="1" smtClean="0"/>
            <a:t>õe</a:t>
          </a:r>
          <a:r>
            <a:rPr lang="es-ES" sz="1400" dirty="0" err="1" smtClean="0"/>
            <a:t>s</a:t>
          </a:r>
          <a:r>
            <a:rPr lang="es-ES" sz="1400" dirty="0" smtClean="0"/>
            <a:t> </a:t>
          </a:r>
          <a:r>
            <a:rPr lang="es-ES" sz="1400" dirty="0" smtClean="0"/>
            <a:t>democráticas</a:t>
          </a:r>
          <a:endParaRPr lang="pt-PT" sz="1400" dirty="0"/>
        </a:p>
      </dgm:t>
    </dgm:pt>
    <dgm:pt modelId="{CA4CBB16-A202-4797-B890-469B9D100FBE}" type="parTrans" cxnId="{753BA119-2C77-48C4-A0A8-9904B46F452A}">
      <dgm:prSet/>
      <dgm:spPr/>
      <dgm:t>
        <a:bodyPr/>
        <a:lstStyle/>
        <a:p>
          <a:endParaRPr lang="pt-PT"/>
        </a:p>
      </dgm:t>
    </dgm:pt>
    <dgm:pt modelId="{EDC28B8B-19E0-4A50-B644-8E36F45195B2}" type="sibTrans" cxnId="{753BA119-2C77-48C4-A0A8-9904B46F452A}">
      <dgm:prSet/>
      <dgm:spPr/>
      <dgm:t>
        <a:bodyPr/>
        <a:lstStyle/>
        <a:p>
          <a:endParaRPr lang="pt-PT"/>
        </a:p>
      </dgm:t>
    </dgm:pt>
    <dgm:pt modelId="{97F0AA9E-11B2-49F5-920D-43DFE9811B27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Macro-económico </a:t>
          </a:r>
          <a:r>
            <a:rPr lang="es-E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estavel</a:t>
          </a:r>
          <a:endParaRPr lang="pt-P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4C5C9D-6C41-4329-9EC4-F138A0806D27}" type="parTrans" cxnId="{54C1EDDC-8802-45C2-AB53-80B084128D92}">
      <dgm:prSet/>
      <dgm:spPr/>
      <dgm:t>
        <a:bodyPr/>
        <a:lstStyle/>
        <a:p>
          <a:endParaRPr lang="pt-PT"/>
        </a:p>
      </dgm:t>
    </dgm:pt>
    <dgm:pt modelId="{95AA6B2F-3A5D-45F1-B436-D7CC4AAD7530}" type="sibTrans" cxnId="{54C1EDDC-8802-45C2-AB53-80B084128D92}">
      <dgm:prSet/>
      <dgm:spPr/>
      <dgm:t>
        <a:bodyPr/>
        <a:lstStyle/>
        <a:p>
          <a:endParaRPr lang="pt-PT"/>
        </a:p>
      </dgm:t>
    </dgm:pt>
    <dgm:pt modelId="{078A9751-5E0F-4EF3-88D4-9BC472587765}">
      <dgm:prSet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Boa </a:t>
          </a:r>
          <a:r>
            <a:rPr lang="es-E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govrnaç</a:t>
          </a:r>
          <a:r>
            <a:rPr lang="es-E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ão</a:t>
          </a:r>
          <a:endParaRPr lang="pt-P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1043C-8710-4FDB-B52A-0CE6B6155601}" type="parTrans" cxnId="{5210422C-6565-41CE-A47C-A15DE12405B6}">
      <dgm:prSet/>
      <dgm:spPr/>
      <dgm:t>
        <a:bodyPr/>
        <a:lstStyle/>
        <a:p>
          <a:endParaRPr lang="pt-PT"/>
        </a:p>
      </dgm:t>
    </dgm:pt>
    <dgm:pt modelId="{4BE7FF45-904C-476E-BC23-770DFAB8AA82}" type="sibTrans" cxnId="{5210422C-6565-41CE-A47C-A15DE12405B6}">
      <dgm:prSet/>
      <dgm:spPr/>
      <dgm:t>
        <a:bodyPr/>
        <a:lstStyle/>
        <a:p>
          <a:endParaRPr lang="pt-PT"/>
        </a:p>
      </dgm:t>
    </dgm:pt>
    <dgm:pt modelId="{6326B19D-596F-4712-83A4-AB670FA57E32}">
      <dgm:prSet custT="1"/>
      <dgm:spPr/>
      <dgm:t>
        <a:bodyPr/>
        <a:lstStyle/>
        <a:p>
          <a:r>
            <a:rPr lang="es-ES" sz="1400" dirty="0" err="1" smtClean="0"/>
            <a:t>Equidade</a:t>
          </a:r>
          <a:r>
            <a:rPr lang="es-ES" sz="1400" dirty="0" smtClean="0"/>
            <a:t>, </a:t>
          </a:r>
          <a:r>
            <a:rPr lang="es-ES" sz="1400" dirty="0" smtClean="0"/>
            <a:t>pluralismo </a:t>
          </a:r>
          <a:r>
            <a:rPr lang="es-ES" sz="1400" dirty="0" smtClean="0"/>
            <a:t>e </a:t>
          </a:r>
          <a:r>
            <a:rPr lang="es-ES" sz="1400" dirty="0" smtClean="0"/>
            <a:t>estado de </a:t>
          </a:r>
          <a:r>
            <a:rPr lang="es-ES" sz="1400" dirty="0" err="1" smtClean="0"/>
            <a:t>direito</a:t>
          </a:r>
          <a:endParaRPr lang="pt-PT" sz="1400" dirty="0"/>
        </a:p>
      </dgm:t>
    </dgm:pt>
    <dgm:pt modelId="{6274E4D7-B980-4BBA-96C9-04642F7C6E87}" type="parTrans" cxnId="{64B370D6-F4F6-44E8-B1FE-726A554F2015}">
      <dgm:prSet/>
      <dgm:spPr/>
      <dgm:t>
        <a:bodyPr/>
        <a:lstStyle/>
        <a:p>
          <a:endParaRPr lang="pt-PT"/>
        </a:p>
      </dgm:t>
    </dgm:pt>
    <dgm:pt modelId="{A6BB74A3-9661-45BA-9BB4-39B2638E19C2}" type="sibTrans" cxnId="{64B370D6-F4F6-44E8-B1FE-726A554F2015}">
      <dgm:prSet/>
      <dgm:spPr/>
      <dgm:t>
        <a:bodyPr/>
        <a:lstStyle/>
        <a:p>
          <a:endParaRPr lang="pt-PT"/>
        </a:p>
      </dgm:t>
    </dgm:pt>
    <dgm:pt modelId="{4F409877-6541-4E13-8A07-B14A2DB6E514}">
      <dgm:prSet phldrT="[Texto]"/>
      <dgm:spPr/>
      <dgm:t>
        <a:bodyPr/>
        <a:lstStyle/>
        <a:p>
          <a:r>
            <a:rPr lang="es-ES" sz="1400" dirty="0" err="1" smtClean="0"/>
            <a:t>Inflaç</a:t>
          </a:r>
          <a:r>
            <a:rPr lang="es-ES" sz="1400" dirty="0" err="1" smtClean="0"/>
            <a:t>ão</a:t>
          </a:r>
          <a:r>
            <a:rPr lang="es-ES" sz="1400" dirty="0" smtClean="0"/>
            <a:t> </a:t>
          </a:r>
          <a:r>
            <a:rPr lang="es-ES" sz="1400" dirty="0" err="1" smtClean="0"/>
            <a:t>baixa</a:t>
          </a:r>
          <a:r>
            <a:rPr lang="es-ES" sz="1400" dirty="0" smtClean="0"/>
            <a:t> e </a:t>
          </a:r>
          <a:r>
            <a:rPr lang="es-ES" sz="1400" dirty="0" err="1" smtClean="0"/>
            <a:t>previsivel</a:t>
          </a:r>
          <a:r>
            <a:rPr lang="es-ES" sz="1400" dirty="0" smtClean="0"/>
            <a:t> </a:t>
          </a:r>
          <a:r>
            <a:rPr lang="es-ES" sz="1400" dirty="0" smtClean="0"/>
            <a:t>con políticas </a:t>
          </a:r>
          <a:r>
            <a:rPr lang="es-ES" sz="1400" dirty="0" err="1" smtClean="0"/>
            <a:t>fiscais</a:t>
          </a:r>
          <a:r>
            <a:rPr lang="es-ES" sz="1400" dirty="0" smtClean="0"/>
            <a:t> </a:t>
          </a:r>
          <a:r>
            <a:rPr lang="es-ES" sz="1400" dirty="0" err="1" smtClean="0"/>
            <a:t>estaveis</a:t>
          </a:r>
          <a:endParaRPr lang="pt-PT" sz="1400" dirty="0"/>
        </a:p>
      </dgm:t>
    </dgm:pt>
    <dgm:pt modelId="{38539623-1A8B-4A63-810E-9FED15DA3403}" type="sibTrans" cxnId="{2D0EEFB2-3511-4468-8425-0F8BABB1364A}">
      <dgm:prSet/>
      <dgm:spPr/>
      <dgm:t>
        <a:bodyPr/>
        <a:lstStyle/>
        <a:p>
          <a:endParaRPr lang="pt-PT"/>
        </a:p>
      </dgm:t>
    </dgm:pt>
    <dgm:pt modelId="{E704B2DE-1E40-4D0B-8F95-7B408F01EABC}" type="parTrans" cxnId="{2D0EEFB2-3511-4468-8425-0F8BABB1364A}">
      <dgm:prSet/>
      <dgm:spPr/>
      <dgm:t>
        <a:bodyPr/>
        <a:lstStyle/>
        <a:p>
          <a:endParaRPr lang="pt-PT"/>
        </a:p>
      </dgm:t>
    </dgm:pt>
    <dgm:pt modelId="{7BCE9122-42EA-403E-9395-A3F680D449B1}">
      <dgm:prSet phldrT="[Texto]"/>
      <dgm:spPr/>
      <dgm:t>
        <a:bodyPr/>
        <a:lstStyle/>
        <a:p>
          <a:endParaRPr lang="pt-PT" sz="1400" dirty="0"/>
        </a:p>
      </dgm:t>
    </dgm:pt>
    <dgm:pt modelId="{CC432A0D-EE11-46CB-B68C-11CF1EC4F293}" type="parTrans" cxnId="{4A030D7C-C94C-4005-BCE2-23CBB17C4196}">
      <dgm:prSet/>
      <dgm:spPr/>
      <dgm:t>
        <a:bodyPr/>
        <a:lstStyle/>
        <a:p>
          <a:endParaRPr lang="pt-PT"/>
        </a:p>
      </dgm:t>
    </dgm:pt>
    <dgm:pt modelId="{AE52F291-4C55-40C2-8A18-0A0851BA3547}" type="sibTrans" cxnId="{4A030D7C-C94C-4005-BCE2-23CBB17C4196}">
      <dgm:prSet/>
      <dgm:spPr/>
      <dgm:t>
        <a:bodyPr/>
        <a:lstStyle/>
        <a:p>
          <a:endParaRPr lang="pt-PT"/>
        </a:p>
      </dgm:t>
    </dgm:pt>
    <dgm:pt modelId="{29E226A5-8E8E-442F-A5AC-D186E6B9979C}">
      <dgm:prSet phldrT="[Texto]"/>
      <dgm:spPr/>
      <dgm:t>
        <a:bodyPr/>
        <a:lstStyle/>
        <a:p>
          <a:endParaRPr lang="pt-PT" sz="1400" dirty="0"/>
        </a:p>
      </dgm:t>
    </dgm:pt>
    <dgm:pt modelId="{84057917-115D-4D3E-BF58-42D9E2626F60}" type="parTrans" cxnId="{6E12A161-3EC5-418D-A316-5B07CF6B5411}">
      <dgm:prSet/>
      <dgm:spPr/>
      <dgm:t>
        <a:bodyPr/>
        <a:lstStyle/>
        <a:p>
          <a:endParaRPr lang="pt-PT"/>
        </a:p>
      </dgm:t>
    </dgm:pt>
    <dgm:pt modelId="{BF800907-C223-4B19-9CCF-5E929F9AFE2A}" type="sibTrans" cxnId="{6E12A161-3EC5-418D-A316-5B07CF6B5411}">
      <dgm:prSet/>
      <dgm:spPr/>
      <dgm:t>
        <a:bodyPr/>
        <a:lstStyle/>
        <a:p>
          <a:endParaRPr lang="pt-PT"/>
        </a:p>
      </dgm:t>
    </dgm:pt>
    <dgm:pt modelId="{E3CBBC80-1AB6-43C6-A85A-3590B8AD25FB}">
      <dgm:prSet custT="1"/>
      <dgm:spPr/>
      <dgm:t>
        <a:bodyPr/>
        <a:lstStyle/>
        <a:p>
          <a:endParaRPr lang="pt-PT" sz="1400" dirty="0"/>
        </a:p>
      </dgm:t>
    </dgm:pt>
    <dgm:pt modelId="{D7372702-17A3-4875-AFD9-877775E0583D}" type="parTrans" cxnId="{A171896F-24A0-4CF6-9465-D53647026975}">
      <dgm:prSet/>
      <dgm:spPr/>
      <dgm:t>
        <a:bodyPr/>
        <a:lstStyle/>
        <a:p>
          <a:endParaRPr lang="pt-PT"/>
        </a:p>
      </dgm:t>
    </dgm:pt>
    <dgm:pt modelId="{EE0F1437-890B-4CDF-8C70-D4C96E750CCB}" type="sibTrans" cxnId="{A171896F-24A0-4CF6-9465-D53647026975}">
      <dgm:prSet/>
      <dgm:spPr/>
      <dgm:t>
        <a:bodyPr/>
        <a:lstStyle/>
        <a:p>
          <a:endParaRPr lang="pt-PT"/>
        </a:p>
      </dgm:t>
    </dgm:pt>
    <dgm:pt modelId="{E72D0C6B-A742-44EA-9470-5D2082BB7D8C}">
      <dgm:prSet phldrT="[Texto]"/>
      <dgm:spPr/>
      <dgm:t>
        <a:bodyPr/>
        <a:lstStyle/>
        <a:p>
          <a:endParaRPr lang="pt-PT" sz="1400" dirty="0"/>
        </a:p>
      </dgm:t>
    </dgm:pt>
    <dgm:pt modelId="{C7064A47-BDE9-4B85-84FF-06DE7F069173}" type="parTrans" cxnId="{746A2378-A7F9-408F-B5DC-F951AE03D496}">
      <dgm:prSet/>
      <dgm:spPr/>
      <dgm:t>
        <a:bodyPr/>
        <a:lstStyle/>
        <a:p>
          <a:endParaRPr lang="pt-PT"/>
        </a:p>
      </dgm:t>
    </dgm:pt>
    <dgm:pt modelId="{5E015878-C291-4D48-B3E2-66AC709D8B3B}" type="sibTrans" cxnId="{746A2378-A7F9-408F-B5DC-F951AE03D496}">
      <dgm:prSet/>
      <dgm:spPr/>
      <dgm:t>
        <a:bodyPr/>
        <a:lstStyle/>
        <a:p>
          <a:endParaRPr lang="pt-PT"/>
        </a:p>
      </dgm:t>
    </dgm:pt>
    <dgm:pt modelId="{7C07DD57-C879-4F21-A98F-25A5815068CF}" type="pres">
      <dgm:prSet presAssocID="{3BC5CCDE-83D2-4416-A1C0-6507DFD454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00B1279-436B-4366-A0F3-1E4F58DD921A}" type="pres">
      <dgm:prSet presAssocID="{8DD25802-FD80-494F-9928-5B0FB3C8763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EEE0F95-8B64-4B25-9791-6C140AF501E5}" type="pres">
      <dgm:prSet presAssocID="{EC724C7E-A0BC-4B54-96CD-086BDB597247}" presName="sibTrans" presStyleCnt="0"/>
      <dgm:spPr/>
    </dgm:pt>
    <dgm:pt modelId="{3ABBBDBF-1A97-40C8-8EE2-C4AAD528E4B2}" type="pres">
      <dgm:prSet presAssocID="{2CC9C87F-F179-4B55-BE1C-D0FA618445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0CCC55C-4035-468F-8A97-D059FBF701FC}" type="pres">
      <dgm:prSet presAssocID="{AF535630-A539-40A3-A7AA-43AC03D437CA}" presName="sibTrans" presStyleCnt="0"/>
      <dgm:spPr/>
    </dgm:pt>
    <dgm:pt modelId="{6014C87F-86DC-4608-9FFD-96C12A809F6C}" type="pres">
      <dgm:prSet presAssocID="{97F0AA9E-11B2-49F5-920D-43DFE9811B27}" presName="node" presStyleLbl="node1" presStyleIdx="2" presStyleCnt="4" custScaleX="9428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1BB0DF1-FD36-4CA6-B7B7-9D17695AB78C}" type="pres">
      <dgm:prSet presAssocID="{95AA6B2F-3A5D-45F1-B436-D7CC4AAD7530}" presName="sibTrans" presStyleCnt="0"/>
      <dgm:spPr/>
    </dgm:pt>
    <dgm:pt modelId="{8AF0DF54-B0CF-417A-BD76-7D9C9C5A0B9A}" type="pres">
      <dgm:prSet presAssocID="{078A9751-5E0F-4EF3-88D4-9BC4725877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BF3EAC5-E957-464F-BDA4-B391381422F8}" srcId="{8DD25802-FD80-494F-9928-5B0FB3C87631}" destId="{94B0E6F5-5FB0-4221-BFAE-9B67A22E538C}" srcOrd="2" destOrd="0" parTransId="{0606A623-5E87-4CFF-92BF-F9A6BB0047E0}" sibTransId="{2228601A-878C-4807-B0B8-7B70C298222D}"/>
    <dgm:cxn modelId="{753BA119-2C77-48C4-A0A8-9904B46F452A}" srcId="{2CC9C87F-F179-4B55-BE1C-D0FA618445F2}" destId="{6420C16E-942E-4F2D-BB67-346129F9198A}" srcOrd="1" destOrd="0" parTransId="{CA4CBB16-A202-4797-B890-469B9D100FBE}" sibTransId="{EDC28B8B-19E0-4A50-B644-8E36F45195B2}"/>
    <dgm:cxn modelId="{A171896F-24A0-4CF6-9465-D53647026975}" srcId="{078A9751-5E0F-4EF3-88D4-9BC472587765}" destId="{E3CBBC80-1AB6-43C6-A85A-3590B8AD25FB}" srcOrd="0" destOrd="0" parTransId="{D7372702-17A3-4875-AFD9-877775E0583D}" sibTransId="{EE0F1437-890B-4CDF-8C70-D4C96E750CCB}"/>
    <dgm:cxn modelId="{F2446C6E-C1B7-0B4B-886B-68062E237BC1}" type="presOf" srcId="{4F409877-6541-4E13-8A07-B14A2DB6E514}" destId="{6014C87F-86DC-4608-9FFD-96C12A809F6C}" srcOrd="0" destOrd="1" presId="urn:microsoft.com/office/officeart/2005/8/layout/hList6"/>
    <dgm:cxn modelId="{1AAFA4A2-52FF-174C-A4C0-6AD0E7979A2F}" type="presOf" srcId="{2CC9C87F-F179-4B55-BE1C-D0FA618445F2}" destId="{3ABBBDBF-1A97-40C8-8EE2-C4AAD528E4B2}" srcOrd="0" destOrd="0" presId="urn:microsoft.com/office/officeart/2005/8/layout/hList6"/>
    <dgm:cxn modelId="{31F2CF4A-448B-1746-B4A4-1D2D46FBAEA8}" type="presOf" srcId="{E72D0C6B-A742-44EA-9470-5D2082BB7D8C}" destId="{200B1279-436B-4366-A0F3-1E4F58DD921A}" srcOrd="0" destOrd="1" presId="urn:microsoft.com/office/officeart/2005/8/layout/hList6"/>
    <dgm:cxn modelId="{64B370D6-F4F6-44E8-B1FE-726A554F2015}" srcId="{078A9751-5E0F-4EF3-88D4-9BC472587765}" destId="{6326B19D-596F-4712-83A4-AB670FA57E32}" srcOrd="1" destOrd="0" parTransId="{6274E4D7-B980-4BBA-96C9-04642F7C6E87}" sibTransId="{A6BB74A3-9661-45BA-9BB4-39B2638E19C2}"/>
    <dgm:cxn modelId="{5210422C-6565-41CE-A47C-A15DE12405B6}" srcId="{3BC5CCDE-83D2-4416-A1C0-6507DFD4543C}" destId="{078A9751-5E0F-4EF3-88D4-9BC472587765}" srcOrd="3" destOrd="0" parTransId="{8181043C-8710-4FDB-B52A-0CE6B6155601}" sibTransId="{4BE7FF45-904C-476E-BC23-770DFAB8AA82}"/>
    <dgm:cxn modelId="{2D0EEFB2-3511-4468-8425-0F8BABB1364A}" srcId="{97F0AA9E-11B2-49F5-920D-43DFE9811B27}" destId="{4F409877-6541-4E13-8A07-B14A2DB6E514}" srcOrd="0" destOrd="0" parTransId="{E704B2DE-1E40-4D0B-8F95-7B408F01EABC}" sibTransId="{38539623-1A8B-4A63-810E-9FED15DA3403}"/>
    <dgm:cxn modelId="{E5B53A78-338E-7047-8724-940349415533}" type="presOf" srcId="{E3CBBC80-1AB6-43C6-A85A-3590B8AD25FB}" destId="{8AF0DF54-B0CF-417A-BD76-7D9C9C5A0B9A}" srcOrd="0" destOrd="1" presId="urn:microsoft.com/office/officeart/2005/8/layout/hList6"/>
    <dgm:cxn modelId="{F176504A-EF36-4DC9-80C3-5F5F90C2C5CE}" srcId="{3BC5CCDE-83D2-4416-A1C0-6507DFD4543C}" destId="{8DD25802-FD80-494F-9928-5B0FB3C87631}" srcOrd="0" destOrd="0" parTransId="{269E835A-038E-4189-8E2A-C4214E34A967}" sibTransId="{EC724C7E-A0BC-4B54-96CD-086BDB597247}"/>
    <dgm:cxn modelId="{61AC6846-8815-4643-8526-B50BD583DB7D}" type="presOf" srcId="{7BCE9122-42EA-403E-9395-A3F680D449B1}" destId="{200B1279-436B-4366-A0F3-1E4F58DD921A}" srcOrd="0" destOrd="2" presId="urn:microsoft.com/office/officeart/2005/8/layout/hList6"/>
    <dgm:cxn modelId="{54C1EDDC-8802-45C2-AB53-80B084128D92}" srcId="{3BC5CCDE-83D2-4416-A1C0-6507DFD4543C}" destId="{97F0AA9E-11B2-49F5-920D-43DFE9811B27}" srcOrd="2" destOrd="0" parTransId="{7D4C5C9D-6C41-4329-9EC4-F138A0806D27}" sibTransId="{95AA6B2F-3A5D-45F1-B436-D7CC4AAD7530}"/>
    <dgm:cxn modelId="{42C78A20-9949-434B-8DAF-FF59AD5BAAB3}" type="presOf" srcId="{97F0AA9E-11B2-49F5-920D-43DFE9811B27}" destId="{6014C87F-86DC-4608-9FFD-96C12A809F6C}" srcOrd="0" destOrd="0" presId="urn:microsoft.com/office/officeart/2005/8/layout/hList6"/>
    <dgm:cxn modelId="{0C7D542C-3C28-D24F-AD77-34E1AB95D6DA}" type="presOf" srcId="{6420C16E-942E-4F2D-BB67-346129F9198A}" destId="{3ABBBDBF-1A97-40C8-8EE2-C4AAD528E4B2}" srcOrd="0" destOrd="2" presId="urn:microsoft.com/office/officeart/2005/8/layout/hList6"/>
    <dgm:cxn modelId="{5C275D41-983E-4DA4-86CC-7D447D43DF3B}" srcId="{3BC5CCDE-83D2-4416-A1C0-6507DFD4543C}" destId="{2CC9C87F-F179-4B55-BE1C-D0FA618445F2}" srcOrd="1" destOrd="0" parTransId="{060F6DE1-C047-48A9-824E-B105B4433F69}" sibTransId="{AF535630-A539-40A3-A7AA-43AC03D437CA}"/>
    <dgm:cxn modelId="{92C8427C-C6EE-5046-885D-8ED1CD9C5ADF}" type="presOf" srcId="{29E226A5-8E8E-442F-A5AC-D186E6B9979C}" destId="{3ABBBDBF-1A97-40C8-8EE2-C4AAD528E4B2}" srcOrd="0" destOrd="1" presId="urn:microsoft.com/office/officeart/2005/8/layout/hList6"/>
    <dgm:cxn modelId="{086C383F-6790-554D-BD5C-ABD80E79CCF3}" type="presOf" srcId="{94B0E6F5-5FB0-4221-BFAE-9B67A22E538C}" destId="{200B1279-436B-4366-A0F3-1E4F58DD921A}" srcOrd="0" destOrd="3" presId="urn:microsoft.com/office/officeart/2005/8/layout/hList6"/>
    <dgm:cxn modelId="{746A2378-A7F9-408F-B5DC-F951AE03D496}" srcId="{8DD25802-FD80-494F-9928-5B0FB3C87631}" destId="{E72D0C6B-A742-44EA-9470-5D2082BB7D8C}" srcOrd="0" destOrd="0" parTransId="{C7064A47-BDE9-4B85-84FF-06DE7F069173}" sibTransId="{5E015878-C291-4D48-B3E2-66AC709D8B3B}"/>
    <dgm:cxn modelId="{C7D30C1E-16FE-394B-AFD5-5D6A565CC4E9}" type="presOf" srcId="{3BC5CCDE-83D2-4416-A1C0-6507DFD4543C}" destId="{7C07DD57-C879-4F21-A98F-25A5815068CF}" srcOrd="0" destOrd="0" presId="urn:microsoft.com/office/officeart/2005/8/layout/hList6"/>
    <dgm:cxn modelId="{A05F1D46-4C5F-E948-8546-C66C6608EB44}" type="presOf" srcId="{8DD25802-FD80-494F-9928-5B0FB3C87631}" destId="{200B1279-436B-4366-A0F3-1E4F58DD921A}" srcOrd="0" destOrd="0" presId="urn:microsoft.com/office/officeart/2005/8/layout/hList6"/>
    <dgm:cxn modelId="{20C9387B-3381-4443-9A0B-B474F3C46EE1}" type="presOf" srcId="{078A9751-5E0F-4EF3-88D4-9BC472587765}" destId="{8AF0DF54-B0CF-417A-BD76-7D9C9C5A0B9A}" srcOrd="0" destOrd="0" presId="urn:microsoft.com/office/officeart/2005/8/layout/hList6"/>
    <dgm:cxn modelId="{4A030D7C-C94C-4005-BCE2-23CBB17C4196}" srcId="{8DD25802-FD80-494F-9928-5B0FB3C87631}" destId="{7BCE9122-42EA-403E-9395-A3F680D449B1}" srcOrd="1" destOrd="0" parTransId="{CC432A0D-EE11-46CB-B68C-11CF1EC4F293}" sibTransId="{AE52F291-4C55-40C2-8A18-0A0851BA3547}"/>
    <dgm:cxn modelId="{12A7BE51-9806-154C-9C51-D4EDDFB7CCD1}" type="presOf" srcId="{6326B19D-596F-4712-83A4-AB670FA57E32}" destId="{8AF0DF54-B0CF-417A-BD76-7D9C9C5A0B9A}" srcOrd="0" destOrd="2" presId="urn:microsoft.com/office/officeart/2005/8/layout/hList6"/>
    <dgm:cxn modelId="{6E12A161-3EC5-418D-A316-5B07CF6B5411}" srcId="{2CC9C87F-F179-4B55-BE1C-D0FA618445F2}" destId="{29E226A5-8E8E-442F-A5AC-D186E6B9979C}" srcOrd="0" destOrd="0" parTransId="{84057917-115D-4D3E-BF58-42D9E2626F60}" sibTransId="{BF800907-C223-4B19-9CCF-5E929F9AFE2A}"/>
    <dgm:cxn modelId="{63D69C14-909C-9C4E-8BC3-FB2CB11A0C29}" type="presParOf" srcId="{7C07DD57-C879-4F21-A98F-25A5815068CF}" destId="{200B1279-436B-4366-A0F3-1E4F58DD921A}" srcOrd="0" destOrd="0" presId="urn:microsoft.com/office/officeart/2005/8/layout/hList6"/>
    <dgm:cxn modelId="{D927D900-8CE4-BA43-86F3-82D530476BB6}" type="presParOf" srcId="{7C07DD57-C879-4F21-A98F-25A5815068CF}" destId="{FEEE0F95-8B64-4B25-9791-6C140AF501E5}" srcOrd="1" destOrd="0" presId="urn:microsoft.com/office/officeart/2005/8/layout/hList6"/>
    <dgm:cxn modelId="{C2C923DF-9B23-0E4E-91F8-A1F560E3AA71}" type="presParOf" srcId="{7C07DD57-C879-4F21-A98F-25A5815068CF}" destId="{3ABBBDBF-1A97-40C8-8EE2-C4AAD528E4B2}" srcOrd="2" destOrd="0" presId="urn:microsoft.com/office/officeart/2005/8/layout/hList6"/>
    <dgm:cxn modelId="{CAC29342-159F-6243-88E9-1040C757E985}" type="presParOf" srcId="{7C07DD57-C879-4F21-A98F-25A5815068CF}" destId="{90CCC55C-4035-468F-8A97-D059FBF701FC}" srcOrd="3" destOrd="0" presId="urn:microsoft.com/office/officeart/2005/8/layout/hList6"/>
    <dgm:cxn modelId="{A0D95474-39A8-F548-B6D4-1F5E48DB3386}" type="presParOf" srcId="{7C07DD57-C879-4F21-A98F-25A5815068CF}" destId="{6014C87F-86DC-4608-9FFD-96C12A809F6C}" srcOrd="4" destOrd="0" presId="urn:microsoft.com/office/officeart/2005/8/layout/hList6"/>
    <dgm:cxn modelId="{2D918241-30B6-EF47-BB08-B9E6480C6B0C}" type="presParOf" srcId="{7C07DD57-C879-4F21-A98F-25A5815068CF}" destId="{61BB0DF1-FD36-4CA6-B7B7-9D17695AB78C}" srcOrd="5" destOrd="0" presId="urn:microsoft.com/office/officeart/2005/8/layout/hList6"/>
    <dgm:cxn modelId="{B9A1D890-8608-4943-8515-7794831FF37A}" type="presParOf" srcId="{7C07DD57-C879-4F21-A98F-25A5815068CF}" destId="{8AF0DF54-B0CF-417A-BD76-7D9C9C5A0B9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6B276-9F7C-7B46-B10B-6E1EBCED902C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2359C-DD7C-174F-BCA3-8A2378F862BD}">
      <dgm:prSet phldrT="[Text]" custT="1"/>
      <dgm:spPr/>
      <dgm:t>
        <a:bodyPr/>
        <a:lstStyle/>
        <a:p>
          <a:r>
            <a:rPr lang="pt-PT" sz="1800" dirty="0" smtClean="0">
              <a:solidFill>
                <a:srgbClr val="000000"/>
              </a:solidFill>
              <a:latin typeface="Berlin Sans FB" pitchFamily="34" charset="0"/>
              <a:cs typeface="Calibri" pitchFamily="34" charset="0"/>
            </a:rPr>
            <a:t>Quatro (4) aeroportos internacionais </a:t>
          </a:r>
          <a:endParaRPr lang="en-US" sz="1800" dirty="0"/>
        </a:p>
      </dgm:t>
    </dgm:pt>
    <dgm:pt modelId="{349F3E65-BEB7-6B46-8F01-32C7E24A50DE}" type="parTrans" cxnId="{0A9338E4-996D-D343-9DEC-F447BE27A7EF}">
      <dgm:prSet/>
      <dgm:spPr/>
      <dgm:t>
        <a:bodyPr/>
        <a:lstStyle/>
        <a:p>
          <a:endParaRPr lang="en-US" sz="1800"/>
        </a:p>
      </dgm:t>
    </dgm:pt>
    <dgm:pt modelId="{752BF79F-89EA-7C43-AEF6-E179AE80ADF6}" type="sibTrans" cxnId="{0A9338E4-996D-D343-9DEC-F447BE27A7EF}">
      <dgm:prSet/>
      <dgm:spPr/>
      <dgm:t>
        <a:bodyPr/>
        <a:lstStyle/>
        <a:p>
          <a:endParaRPr lang="en-US" sz="1800"/>
        </a:p>
      </dgm:t>
    </dgm:pt>
    <dgm:pt modelId="{353CCC24-4BF5-624B-856F-6D6545696D1C}">
      <dgm:prSet phldrT="[Text]" custT="1"/>
      <dgm:spPr/>
      <dgm:t>
        <a:bodyPr/>
        <a:lstStyle/>
        <a:p>
          <a:r>
            <a:rPr lang="pt-PT" sz="1800" dirty="0" smtClean="0">
              <a:solidFill>
                <a:srgbClr val="000000"/>
              </a:solidFill>
              <a:latin typeface="Berlin Sans FB" pitchFamily="34" charset="0"/>
              <a:cs typeface="Calibri" pitchFamily="34" charset="0"/>
            </a:rPr>
            <a:t>9 portos, incluindo 2 portos de aguas profundas (Santiago e São Vicente)</a:t>
          </a:r>
          <a:endParaRPr lang="en-US" sz="1800" dirty="0"/>
        </a:p>
      </dgm:t>
    </dgm:pt>
    <dgm:pt modelId="{3D89D393-0036-BC4D-9152-605C88EA8058}" type="parTrans" cxnId="{927E3BFF-F667-FD42-AC4C-0B8AE327E3B9}">
      <dgm:prSet/>
      <dgm:spPr/>
      <dgm:t>
        <a:bodyPr/>
        <a:lstStyle/>
        <a:p>
          <a:endParaRPr lang="en-US" sz="1800"/>
        </a:p>
      </dgm:t>
    </dgm:pt>
    <dgm:pt modelId="{0A36EC53-558C-B24D-B090-54D3E326A380}" type="sibTrans" cxnId="{927E3BFF-F667-FD42-AC4C-0B8AE327E3B9}">
      <dgm:prSet/>
      <dgm:spPr/>
      <dgm:t>
        <a:bodyPr/>
        <a:lstStyle/>
        <a:p>
          <a:endParaRPr lang="en-US" sz="1800"/>
        </a:p>
      </dgm:t>
    </dgm:pt>
    <dgm:pt modelId="{76B55290-9555-094B-B324-F1399897C2B9}">
      <dgm:prSet phldrT="[Text]" custT="1"/>
      <dgm:spPr/>
      <dgm:t>
        <a:bodyPr/>
        <a:lstStyle/>
        <a:p>
          <a:r>
            <a:rPr lang="pt-PT" sz="1800" dirty="0" smtClean="0">
              <a:solidFill>
                <a:srgbClr val="000000"/>
              </a:solidFill>
              <a:latin typeface="Berlin Sans FB" pitchFamily="34" charset="0"/>
              <a:cs typeface="Calibri" pitchFamily="34" charset="0"/>
            </a:rPr>
            <a:t>Infraestrutura de telecomunicações moderna</a:t>
          </a:r>
          <a:endParaRPr lang="en-US" sz="1800" dirty="0"/>
        </a:p>
      </dgm:t>
    </dgm:pt>
    <dgm:pt modelId="{ED99289C-A2AD-554C-845F-4028EA136B94}" type="parTrans" cxnId="{B64B2D48-CE18-E641-AF61-34AD90D1C692}">
      <dgm:prSet/>
      <dgm:spPr/>
      <dgm:t>
        <a:bodyPr/>
        <a:lstStyle/>
        <a:p>
          <a:endParaRPr lang="en-US" sz="1800"/>
        </a:p>
      </dgm:t>
    </dgm:pt>
    <dgm:pt modelId="{0F0AC82B-E5D8-7D4D-89FE-8B4B645DFBE4}" type="sibTrans" cxnId="{B64B2D48-CE18-E641-AF61-34AD90D1C692}">
      <dgm:prSet/>
      <dgm:spPr/>
      <dgm:t>
        <a:bodyPr/>
        <a:lstStyle/>
        <a:p>
          <a:endParaRPr lang="en-US" sz="1800"/>
        </a:p>
      </dgm:t>
    </dgm:pt>
    <dgm:pt modelId="{E0FA8977-07EB-8042-A55D-77D7774B2E9A}">
      <dgm:prSet phldrT="[Text]" custT="1"/>
      <dgm:spPr/>
      <dgm:t>
        <a:bodyPr/>
        <a:lstStyle/>
        <a:p>
          <a:r>
            <a:rPr lang="pt-PT" sz="1800" noProof="0" dirty="0" smtClean="0">
              <a:solidFill>
                <a:srgbClr val="000000"/>
              </a:solidFill>
              <a:latin typeface="Berlin Sans FB" pitchFamily="34" charset="0"/>
              <a:cs typeface="Calibri" pitchFamily="34" charset="0"/>
            </a:rPr>
            <a:t>Energias (Eletricidade): 95% taxa de cobertura</a:t>
          </a:r>
          <a:endParaRPr lang="pt-PT" sz="1800" noProof="0" dirty="0"/>
        </a:p>
      </dgm:t>
    </dgm:pt>
    <dgm:pt modelId="{0C759E41-0327-214C-BE9A-EA9F79B0BB25}" type="parTrans" cxnId="{475E0493-A9E6-0D45-8406-13AA49C842F3}">
      <dgm:prSet/>
      <dgm:spPr/>
      <dgm:t>
        <a:bodyPr/>
        <a:lstStyle/>
        <a:p>
          <a:endParaRPr lang="en-US" sz="1800"/>
        </a:p>
      </dgm:t>
    </dgm:pt>
    <dgm:pt modelId="{8AFF5F1C-820B-D147-9C96-55E491AD2EFD}" type="sibTrans" cxnId="{475E0493-A9E6-0D45-8406-13AA49C842F3}">
      <dgm:prSet/>
      <dgm:spPr/>
      <dgm:t>
        <a:bodyPr/>
        <a:lstStyle/>
        <a:p>
          <a:endParaRPr lang="en-US" sz="1800"/>
        </a:p>
      </dgm:t>
    </dgm:pt>
    <dgm:pt modelId="{BAFCF781-7AFD-6549-BEF0-F02A139A62BB}" type="pres">
      <dgm:prSet presAssocID="{0496B276-9F7C-7B46-B10B-6E1EBCED90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0FEA0-CF65-6B40-B9D2-D302B667CC1C}" type="pres">
      <dgm:prSet presAssocID="{2702359C-DD7C-174F-BCA3-8A2378F862BD}" presName="composite" presStyleCnt="0"/>
      <dgm:spPr/>
    </dgm:pt>
    <dgm:pt modelId="{6FE713E1-0F21-3142-9151-29166047914D}" type="pres">
      <dgm:prSet presAssocID="{2702359C-DD7C-174F-BCA3-8A2378F862B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14B52-FED9-FD42-877E-8CA711E19C81}" type="pres">
      <dgm:prSet presAssocID="{2702359C-DD7C-174F-BCA3-8A2378F862BD}" presName="rect2" presStyleLbl="fgImgPlace1" presStyleIdx="0" presStyleCnt="4" custLinFactNeighborY="703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EC13B55-0F04-834C-BDC3-175BC8DC6866}" type="pres">
      <dgm:prSet presAssocID="{752BF79F-89EA-7C43-AEF6-E179AE80ADF6}" presName="sibTrans" presStyleCnt="0"/>
      <dgm:spPr/>
    </dgm:pt>
    <dgm:pt modelId="{B4F429D8-740F-9E48-A740-1A940FF4F735}" type="pres">
      <dgm:prSet presAssocID="{353CCC24-4BF5-624B-856F-6D6545696D1C}" presName="composite" presStyleCnt="0"/>
      <dgm:spPr/>
    </dgm:pt>
    <dgm:pt modelId="{7EBB9012-2138-C94A-8B25-9162F39CEBF0}" type="pres">
      <dgm:prSet presAssocID="{353CCC24-4BF5-624B-856F-6D6545696D1C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92A2E-0D7C-FC44-A94A-51B02FEEE2E4}" type="pres">
      <dgm:prSet presAssocID="{353CCC24-4BF5-624B-856F-6D6545696D1C}" presName="rect2" presStyleLbl="fgImgPlace1" presStyleIdx="1" presStyleCnt="4" custLinFactNeighborY="741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D5FA36-2B8D-0947-A137-10F5777BC4D3}" type="pres">
      <dgm:prSet presAssocID="{0A36EC53-558C-B24D-B090-54D3E326A380}" presName="sibTrans" presStyleCnt="0"/>
      <dgm:spPr/>
    </dgm:pt>
    <dgm:pt modelId="{E4058382-0172-E045-996C-7C4716B08EBE}" type="pres">
      <dgm:prSet presAssocID="{76B55290-9555-094B-B324-F1399897C2B9}" presName="composite" presStyleCnt="0"/>
      <dgm:spPr/>
    </dgm:pt>
    <dgm:pt modelId="{3804D69C-14B5-3B44-A256-0A0C63BDD4E0}" type="pres">
      <dgm:prSet presAssocID="{76B55290-9555-094B-B324-F1399897C2B9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C67CB-1D42-324E-9BEE-3835982BE09A}" type="pres">
      <dgm:prSet presAssocID="{76B55290-9555-094B-B324-F1399897C2B9}" presName="rect2" presStyleLbl="fgImgPlace1" presStyleIdx="2" presStyleCnt="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8F0AD7-F561-7043-B07B-34A6C2BAD297}" type="pres">
      <dgm:prSet presAssocID="{0F0AC82B-E5D8-7D4D-89FE-8B4B645DFBE4}" presName="sibTrans" presStyleCnt="0"/>
      <dgm:spPr/>
    </dgm:pt>
    <dgm:pt modelId="{DFB421BF-76C6-F647-8A31-126EC63000BF}" type="pres">
      <dgm:prSet presAssocID="{E0FA8977-07EB-8042-A55D-77D7774B2E9A}" presName="composite" presStyleCnt="0"/>
      <dgm:spPr/>
    </dgm:pt>
    <dgm:pt modelId="{E20AA478-14FF-AF41-A036-7EB673C2D2DD}" type="pres">
      <dgm:prSet presAssocID="{E0FA8977-07EB-8042-A55D-77D7774B2E9A}" presName="rect1" presStyleLbl="trAlignAcc1" presStyleIdx="3" presStyleCnt="4" custLinFactNeighborX="902" custLinFactNeighborY="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BB756-E3B3-7846-9811-B958BEE2FBED}" type="pres">
      <dgm:prSet presAssocID="{E0FA8977-07EB-8042-A55D-77D7774B2E9A}" presName="rect2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847BEA0-6A85-2345-B561-2E03AAB74091}" type="presOf" srcId="{2702359C-DD7C-174F-BCA3-8A2378F862BD}" destId="{6FE713E1-0F21-3142-9151-29166047914D}" srcOrd="0" destOrd="0" presId="urn:microsoft.com/office/officeart/2008/layout/PictureStrips"/>
    <dgm:cxn modelId="{AC980863-FBF9-5345-A165-BFFB45781451}" type="presOf" srcId="{E0FA8977-07EB-8042-A55D-77D7774B2E9A}" destId="{E20AA478-14FF-AF41-A036-7EB673C2D2DD}" srcOrd="0" destOrd="0" presId="urn:microsoft.com/office/officeart/2008/layout/PictureStrips"/>
    <dgm:cxn modelId="{B38C9943-9615-0249-BBA8-6670C8DD3C2D}" type="presOf" srcId="{76B55290-9555-094B-B324-F1399897C2B9}" destId="{3804D69C-14B5-3B44-A256-0A0C63BDD4E0}" srcOrd="0" destOrd="0" presId="urn:microsoft.com/office/officeart/2008/layout/PictureStrips"/>
    <dgm:cxn modelId="{7D829A74-9F67-E04F-BD69-8944458F09B8}" type="presOf" srcId="{0496B276-9F7C-7B46-B10B-6E1EBCED902C}" destId="{BAFCF781-7AFD-6549-BEF0-F02A139A62BB}" srcOrd="0" destOrd="0" presId="urn:microsoft.com/office/officeart/2008/layout/PictureStrips"/>
    <dgm:cxn modelId="{0A9338E4-996D-D343-9DEC-F447BE27A7EF}" srcId="{0496B276-9F7C-7B46-B10B-6E1EBCED902C}" destId="{2702359C-DD7C-174F-BCA3-8A2378F862BD}" srcOrd="0" destOrd="0" parTransId="{349F3E65-BEB7-6B46-8F01-32C7E24A50DE}" sibTransId="{752BF79F-89EA-7C43-AEF6-E179AE80ADF6}"/>
    <dgm:cxn modelId="{B64B2D48-CE18-E641-AF61-34AD90D1C692}" srcId="{0496B276-9F7C-7B46-B10B-6E1EBCED902C}" destId="{76B55290-9555-094B-B324-F1399897C2B9}" srcOrd="2" destOrd="0" parTransId="{ED99289C-A2AD-554C-845F-4028EA136B94}" sibTransId="{0F0AC82B-E5D8-7D4D-89FE-8B4B645DFBE4}"/>
    <dgm:cxn modelId="{27E7FE39-8A2D-F947-86EA-29D529DE2647}" type="presOf" srcId="{353CCC24-4BF5-624B-856F-6D6545696D1C}" destId="{7EBB9012-2138-C94A-8B25-9162F39CEBF0}" srcOrd="0" destOrd="0" presId="urn:microsoft.com/office/officeart/2008/layout/PictureStrips"/>
    <dgm:cxn modelId="{927E3BFF-F667-FD42-AC4C-0B8AE327E3B9}" srcId="{0496B276-9F7C-7B46-B10B-6E1EBCED902C}" destId="{353CCC24-4BF5-624B-856F-6D6545696D1C}" srcOrd="1" destOrd="0" parTransId="{3D89D393-0036-BC4D-9152-605C88EA8058}" sibTransId="{0A36EC53-558C-B24D-B090-54D3E326A380}"/>
    <dgm:cxn modelId="{475E0493-A9E6-0D45-8406-13AA49C842F3}" srcId="{0496B276-9F7C-7B46-B10B-6E1EBCED902C}" destId="{E0FA8977-07EB-8042-A55D-77D7774B2E9A}" srcOrd="3" destOrd="0" parTransId="{0C759E41-0327-214C-BE9A-EA9F79B0BB25}" sibTransId="{8AFF5F1C-820B-D147-9C96-55E491AD2EFD}"/>
    <dgm:cxn modelId="{44E7B7AC-8F71-384E-ABEC-E57FF975A93F}" type="presParOf" srcId="{BAFCF781-7AFD-6549-BEF0-F02A139A62BB}" destId="{A790FEA0-CF65-6B40-B9D2-D302B667CC1C}" srcOrd="0" destOrd="0" presId="urn:microsoft.com/office/officeart/2008/layout/PictureStrips"/>
    <dgm:cxn modelId="{05495A6E-2727-0542-AED0-6434467EA190}" type="presParOf" srcId="{A790FEA0-CF65-6B40-B9D2-D302B667CC1C}" destId="{6FE713E1-0F21-3142-9151-29166047914D}" srcOrd="0" destOrd="0" presId="urn:microsoft.com/office/officeart/2008/layout/PictureStrips"/>
    <dgm:cxn modelId="{A0960A99-8EE8-C640-ADE9-AB360D18F3B8}" type="presParOf" srcId="{A790FEA0-CF65-6B40-B9D2-D302B667CC1C}" destId="{C8E14B52-FED9-FD42-877E-8CA711E19C81}" srcOrd="1" destOrd="0" presId="urn:microsoft.com/office/officeart/2008/layout/PictureStrips"/>
    <dgm:cxn modelId="{ECC883DF-B649-6B4E-940C-EAC0F3615E61}" type="presParOf" srcId="{BAFCF781-7AFD-6549-BEF0-F02A139A62BB}" destId="{EEC13B55-0F04-834C-BDC3-175BC8DC6866}" srcOrd="1" destOrd="0" presId="urn:microsoft.com/office/officeart/2008/layout/PictureStrips"/>
    <dgm:cxn modelId="{8C956F2B-5559-564C-916C-42FBF3B4C1F4}" type="presParOf" srcId="{BAFCF781-7AFD-6549-BEF0-F02A139A62BB}" destId="{B4F429D8-740F-9E48-A740-1A940FF4F735}" srcOrd="2" destOrd="0" presId="urn:microsoft.com/office/officeart/2008/layout/PictureStrips"/>
    <dgm:cxn modelId="{7AE3458A-CA4A-A144-B064-F552E325CF9A}" type="presParOf" srcId="{B4F429D8-740F-9E48-A740-1A940FF4F735}" destId="{7EBB9012-2138-C94A-8B25-9162F39CEBF0}" srcOrd="0" destOrd="0" presId="urn:microsoft.com/office/officeart/2008/layout/PictureStrips"/>
    <dgm:cxn modelId="{4A2EA37D-4033-694D-8E51-C7FD97A543A3}" type="presParOf" srcId="{B4F429D8-740F-9E48-A740-1A940FF4F735}" destId="{BC392A2E-0D7C-FC44-A94A-51B02FEEE2E4}" srcOrd="1" destOrd="0" presId="urn:microsoft.com/office/officeart/2008/layout/PictureStrips"/>
    <dgm:cxn modelId="{C781D0DB-1739-554F-9A0D-245DDCB7BA44}" type="presParOf" srcId="{BAFCF781-7AFD-6549-BEF0-F02A139A62BB}" destId="{ADD5FA36-2B8D-0947-A137-10F5777BC4D3}" srcOrd="3" destOrd="0" presId="urn:microsoft.com/office/officeart/2008/layout/PictureStrips"/>
    <dgm:cxn modelId="{C81A20A5-7FB4-4E49-A4E3-E3E701D479A1}" type="presParOf" srcId="{BAFCF781-7AFD-6549-BEF0-F02A139A62BB}" destId="{E4058382-0172-E045-996C-7C4716B08EBE}" srcOrd="4" destOrd="0" presId="urn:microsoft.com/office/officeart/2008/layout/PictureStrips"/>
    <dgm:cxn modelId="{D793BBC9-DAF1-004E-BC02-DD548C3E6F4B}" type="presParOf" srcId="{E4058382-0172-E045-996C-7C4716B08EBE}" destId="{3804D69C-14B5-3B44-A256-0A0C63BDD4E0}" srcOrd="0" destOrd="0" presId="urn:microsoft.com/office/officeart/2008/layout/PictureStrips"/>
    <dgm:cxn modelId="{D96A7656-4075-4D47-9B97-AB965521AFAC}" type="presParOf" srcId="{E4058382-0172-E045-996C-7C4716B08EBE}" destId="{864C67CB-1D42-324E-9BEE-3835982BE09A}" srcOrd="1" destOrd="0" presId="urn:microsoft.com/office/officeart/2008/layout/PictureStrips"/>
    <dgm:cxn modelId="{DBC26E7C-EA89-5244-B445-B995548E7D3E}" type="presParOf" srcId="{BAFCF781-7AFD-6549-BEF0-F02A139A62BB}" destId="{228F0AD7-F561-7043-B07B-34A6C2BAD297}" srcOrd="5" destOrd="0" presId="urn:microsoft.com/office/officeart/2008/layout/PictureStrips"/>
    <dgm:cxn modelId="{652B080F-63F7-494F-A6DC-138137160A45}" type="presParOf" srcId="{BAFCF781-7AFD-6549-BEF0-F02A139A62BB}" destId="{DFB421BF-76C6-F647-8A31-126EC63000BF}" srcOrd="6" destOrd="0" presId="urn:microsoft.com/office/officeart/2008/layout/PictureStrips"/>
    <dgm:cxn modelId="{E4A7639D-403E-0A4F-B026-32D8DC2164FE}" type="presParOf" srcId="{DFB421BF-76C6-F647-8A31-126EC63000BF}" destId="{E20AA478-14FF-AF41-A036-7EB673C2D2DD}" srcOrd="0" destOrd="0" presId="urn:microsoft.com/office/officeart/2008/layout/PictureStrips"/>
    <dgm:cxn modelId="{E5783422-EB65-3242-97AC-7785CE33D316}" type="presParOf" srcId="{DFB421BF-76C6-F647-8A31-126EC63000BF}" destId="{479BB756-E3B3-7846-9811-B958BEE2FBE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2E094-55D5-4A2B-B232-B4F78C158F82}">
      <dsp:nvSpPr>
        <dsp:cNvPr id="0" name=""/>
        <dsp:cNvSpPr/>
      </dsp:nvSpPr>
      <dsp:spPr>
        <a:xfrm>
          <a:off x="1000136" y="142870"/>
          <a:ext cx="2459478" cy="832629"/>
        </a:xfrm>
        <a:prstGeom prst="swooshArrow">
          <a:avLst>
            <a:gd name="adj1" fmla="val 25000"/>
            <a:gd name="adj2" fmla="val 25000"/>
          </a:avLst>
        </a:prstGeom>
        <a:solidFill>
          <a:srgbClr val="FF0000"/>
        </a:solidFill>
        <a:ln w="57150">
          <a:solidFill>
            <a:srgbClr val="FFFF00"/>
          </a:solidFill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28514-F653-454E-97BC-54ADF64DF8F3}">
      <dsp:nvSpPr>
        <dsp:cNvPr id="0" name=""/>
        <dsp:cNvSpPr/>
      </dsp:nvSpPr>
      <dsp:spPr>
        <a:xfrm>
          <a:off x="3857651" y="214315"/>
          <a:ext cx="219914" cy="21991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7BF65F-6C3D-4677-BDE5-5F367FE379DF}">
      <dsp:nvSpPr>
        <dsp:cNvPr id="0" name=""/>
        <dsp:cNvSpPr/>
      </dsp:nvSpPr>
      <dsp:spPr>
        <a:xfrm>
          <a:off x="2953246" y="298296"/>
          <a:ext cx="1188728" cy="1370752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6528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smtClean="0"/>
            <a:t> </a:t>
          </a:r>
          <a:endParaRPr lang="pt-PT" sz="6500" kern="1200" dirty="0"/>
        </a:p>
      </dsp:txBody>
      <dsp:txXfrm>
        <a:off x="3011275" y="356325"/>
        <a:ext cx="1072670" cy="125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B1279-436B-4366-A0F3-1E4F58DD921A}">
      <dsp:nvSpPr>
        <dsp:cNvPr id="0" name=""/>
        <dsp:cNvSpPr/>
      </dsp:nvSpPr>
      <dsp:spPr>
        <a:xfrm rot="16200000">
          <a:off x="-1252369" y="1255673"/>
          <a:ext cx="4532330" cy="2020983"/>
        </a:xfrm>
        <a:prstGeom prst="flowChartManualOperati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Paz Social</a:t>
          </a:r>
          <a:endParaRPr lang="pt-P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Sem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conflitos</a:t>
          </a:r>
          <a:r>
            <a:rPr lang="es-ES" sz="1400" kern="1200" dirty="0" smtClean="0"/>
            <a:t> </a:t>
          </a:r>
          <a:r>
            <a:rPr lang="es-ES" sz="1400" kern="1200" dirty="0" smtClean="0"/>
            <a:t>políticos, religiosos, </a:t>
          </a:r>
          <a:r>
            <a:rPr lang="es-ES" sz="1400" kern="1200" dirty="0" err="1" smtClean="0"/>
            <a:t>sociais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ou</a:t>
          </a:r>
          <a:r>
            <a:rPr lang="es-ES" sz="1400" kern="1200" dirty="0" smtClean="0"/>
            <a:t> </a:t>
          </a:r>
          <a:r>
            <a:rPr lang="es-ES" sz="1400" kern="1200" dirty="0" smtClean="0"/>
            <a:t>étnicos</a:t>
          </a:r>
          <a:endParaRPr lang="pt-PT" sz="1400" kern="1200" dirty="0"/>
        </a:p>
      </dsp:txBody>
      <dsp:txXfrm rot="5400000">
        <a:off x="3304" y="906466"/>
        <a:ext cx="2020983" cy="2719398"/>
      </dsp:txXfrm>
    </dsp:sp>
    <dsp:sp modelId="{3ABBBDBF-1A97-40C8-8EE2-C4AAD528E4B2}">
      <dsp:nvSpPr>
        <dsp:cNvPr id="0" name=""/>
        <dsp:cNvSpPr/>
      </dsp:nvSpPr>
      <dsp:spPr>
        <a:xfrm rot="16200000">
          <a:off x="920188" y="1255673"/>
          <a:ext cx="4532330" cy="2020983"/>
        </a:xfrm>
        <a:prstGeom prst="flowChartManualOperati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Estabilidade</a:t>
          </a: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</a:t>
          </a:r>
          <a:endParaRPr lang="pt-P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Sistema político </a:t>
          </a:r>
          <a:r>
            <a:rPr lang="es-ES" sz="1400" kern="1200" dirty="0" smtClean="0"/>
            <a:t>parlamentar </a:t>
          </a:r>
          <a:r>
            <a:rPr lang="es-ES" sz="1400" kern="1200" dirty="0" smtClean="0"/>
            <a:t>con </a:t>
          </a:r>
          <a:r>
            <a:rPr lang="es-ES" sz="1400" kern="1200" dirty="0" err="1" smtClean="0"/>
            <a:t>eleiç</a:t>
          </a:r>
          <a:r>
            <a:rPr lang="es-ES" sz="1400" kern="1200" dirty="0" err="1" smtClean="0"/>
            <a:t>õe</a:t>
          </a:r>
          <a:r>
            <a:rPr lang="es-ES" sz="1400" kern="1200" dirty="0" err="1" smtClean="0"/>
            <a:t>s</a:t>
          </a:r>
          <a:r>
            <a:rPr lang="es-ES" sz="1400" kern="1200" dirty="0" smtClean="0"/>
            <a:t> </a:t>
          </a:r>
          <a:r>
            <a:rPr lang="es-ES" sz="1400" kern="1200" dirty="0" smtClean="0"/>
            <a:t>democráticas</a:t>
          </a:r>
          <a:endParaRPr lang="pt-PT" sz="1400" kern="1200" dirty="0"/>
        </a:p>
      </dsp:txBody>
      <dsp:txXfrm rot="5400000">
        <a:off x="2175861" y="906466"/>
        <a:ext cx="2020983" cy="2719398"/>
      </dsp:txXfrm>
    </dsp:sp>
    <dsp:sp modelId="{6014C87F-86DC-4608-9FFD-96C12A809F6C}">
      <dsp:nvSpPr>
        <dsp:cNvPr id="0" name=""/>
        <dsp:cNvSpPr/>
      </dsp:nvSpPr>
      <dsp:spPr>
        <a:xfrm rot="16200000">
          <a:off x="3034955" y="1313463"/>
          <a:ext cx="4532330" cy="1905403"/>
        </a:xfrm>
        <a:prstGeom prst="flowChartManualOperati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Macro-económico </a:t>
          </a:r>
          <a:r>
            <a:rPr lang="es-E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estavel</a:t>
          </a:r>
          <a:endParaRPr lang="pt-P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Inflaç</a:t>
          </a:r>
          <a:r>
            <a:rPr lang="es-ES" sz="1400" kern="1200" dirty="0" err="1" smtClean="0"/>
            <a:t>ão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baixa</a:t>
          </a:r>
          <a:r>
            <a:rPr lang="es-ES" sz="1400" kern="1200" dirty="0" smtClean="0"/>
            <a:t> e </a:t>
          </a:r>
          <a:r>
            <a:rPr lang="es-ES" sz="1400" kern="1200" dirty="0" err="1" smtClean="0"/>
            <a:t>previsivel</a:t>
          </a:r>
          <a:r>
            <a:rPr lang="es-ES" sz="1400" kern="1200" dirty="0" smtClean="0"/>
            <a:t> </a:t>
          </a:r>
          <a:r>
            <a:rPr lang="es-ES" sz="1400" kern="1200" dirty="0" smtClean="0"/>
            <a:t>con políticas </a:t>
          </a:r>
          <a:r>
            <a:rPr lang="es-ES" sz="1400" kern="1200" dirty="0" err="1" smtClean="0"/>
            <a:t>fiscais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estaveis</a:t>
          </a:r>
          <a:endParaRPr lang="pt-PT" sz="1400" kern="1200" dirty="0"/>
        </a:p>
      </dsp:txBody>
      <dsp:txXfrm rot="5400000">
        <a:off x="4348418" y="906466"/>
        <a:ext cx="1905403" cy="2719398"/>
      </dsp:txXfrm>
    </dsp:sp>
    <dsp:sp modelId="{8AF0DF54-B0CF-417A-BD76-7D9C9C5A0B9A}">
      <dsp:nvSpPr>
        <dsp:cNvPr id="0" name=""/>
        <dsp:cNvSpPr/>
      </dsp:nvSpPr>
      <dsp:spPr>
        <a:xfrm rot="16200000">
          <a:off x="5149723" y="1255673"/>
          <a:ext cx="4532330" cy="2020983"/>
        </a:xfrm>
        <a:prstGeom prst="flowChartManualOperati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Boa </a:t>
          </a:r>
          <a:r>
            <a:rPr lang="es-E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govrnaç</a:t>
          </a:r>
          <a:r>
            <a:rPr lang="es-E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ão</a:t>
          </a:r>
          <a:endParaRPr lang="pt-P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Equidade</a:t>
          </a:r>
          <a:r>
            <a:rPr lang="es-ES" sz="1400" kern="1200" dirty="0" smtClean="0"/>
            <a:t>, </a:t>
          </a:r>
          <a:r>
            <a:rPr lang="es-ES" sz="1400" kern="1200" dirty="0" smtClean="0"/>
            <a:t>pluralismo </a:t>
          </a:r>
          <a:r>
            <a:rPr lang="es-ES" sz="1400" kern="1200" dirty="0" smtClean="0"/>
            <a:t>e </a:t>
          </a:r>
          <a:r>
            <a:rPr lang="es-ES" sz="1400" kern="1200" dirty="0" smtClean="0"/>
            <a:t>estado de </a:t>
          </a:r>
          <a:r>
            <a:rPr lang="es-ES" sz="1400" kern="1200" dirty="0" err="1" smtClean="0"/>
            <a:t>direito</a:t>
          </a:r>
          <a:endParaRPr lang="pt-PT" sz="1400" kern="1200" dirty="0"/>
        </a:p>
      </dsp:txBody>
      <dsp:txXfrm rot="5400000">
        <a:off x="6405396" y="906466"/>
        <a:ext cx="2020983" cy="271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713E1-0F21-3142-9151-29166047914D}">
      <dsp:nvSpPr>
        <dsp:cNvPr id="0" name=""/>
        <dsp:cNvSpPr/>
      </dsp:nvSpPr>
      <dsp:spPr>
        <a:xfrm>
          <a:off x="989802" y="560992"/>
          <a:ext cx="3268325" cy="1021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9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rgbClr val="000000"/>
              </a:solidFill>
              <a:latin typeface="Berlin Sans FB" pitchFamily="34" charset="0"/>
              <a:cs typeface="Calibri" pitchFamily="34" charset="0"/>
            </a:rPr>
            <a:t>Quatro (4) aeroportos internacionais </a:t>
          </a:r>
          <a:endParaRPr lang="en-US" sz="1800" kern="1200" dirty="0"/>
        </a:p>
      </dsp:txBody>
      <dsp:txXfrm>
        <a:off x="989802" y="560992"/>
        <a:ext cx="3268325" cy="1021351"/>
      </dsp:txXfrm>
    </dsp:sp>
    <dsp:sp modelId="{C8E14B52-FED9-FD42-877E-8CA711E19C81}">
      <dsp:nvSpPr>
        <dsp:cNvPr id="0" name=""/>
        <dsp:cNvSpPr/>
      </dsp:nvSpPr>
      <dsp:spPr>
        <a:xfrm>
          <a:off x="853622" y="488951"/>
          <a:ext cx="714946" cy="1072419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BB9012-2138-C94A-8B25-9162F39CEBF0}">
      <dsp:nvSpPr>
        <dsp:cNvPr id="0" name=""/>
        <dsp:cNvSpPr/>
      </dsp:nvSpPr>
      <dsp:spPr>
        <a:xfrm>
          <a:off x="989802" y="1846760"/>
          <a:ext cx="3268325" cy="1021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9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rgbClr val="000000"/>
              </a:solidFill>
              <a:latin typeface="Berlin Sans FB" pitchFamily="34" charset="0"/>
              <a:cs typeface="Calibri" pitchFamily="34" charset="0"/>
            </a:rPr>
            <a:t>9 portos, incluindo 2 portos de aguas profundas (Santiago e São Vicente)</a:t>
          </a:r>
          <a:endParaRPr lang="en-US" sz="1800" kern="1200" dirty="0"/>
        </a:p>
      </dsp:txBody>
      <dsp:txXfrm>
        <a:off x="989802" y="1846760"/>
        <a:ext cx="3268325" cy="1021351"/>
      </dsp:txXfrm>
    </dsp:sp>
    <dsp:sp modelId="{BC392A2E-0D7C-FC44-A94A-51B02FEEE2E4}">
      <dsp:nvSpPr>
        <dsp:cNvPr id="0" name=""/>
        <dsp:cNvSpPr/>
      </dsp:nvSpPr>
      <dsp:spPr>
        <a:xfrm>
          <a:off x="853622" y="1778730"/>
          <a:ext cx="714946" cy="1072419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04D69C-14B5-3B44-A256-0A0C63BDD4E0}">
      <dsp:nvSpPr>
        <dsp:cNvPr id="0" name=""/>
        <dsp:cNvSpPr/>
      </dsp:nvSpPr>
      <dsp:spPr>
        <a:xfrm>
          <a:off x="989802" y="3132529"/>
          <a:ext cx="3268325" cy="1021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9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rgbClr val="000000"/>
              </a:solidFill>
              <a:latin typeface="Berlin Sans FB" pitchFamily="34" charset="0"/>
              <a:cs typeface="Calibri" pitchFamily="34" charset="0"/>
            </a:rPr>
            <a:t>Infraestrutura de telecomunicações moderna</a:t>
          </a:r>
          <a:endParaRPr lang="en-US" sz="1800" kern="1200" dirty="0"/>
        </a:p>
      </dsp:txBody>
      <dsp:txXfrm>
        <a:off x="989802" y="3132529"/>
        <a:ext cx="3268325" cy="1021351"/>
      </dsp:txXfrm>
    </dsp:sp>
    <dsp:sp modelId="{864C67CB-1D42-324E-9BEE-3835982BE09A}">
      <dsp:nvSpPr>
        <dsp:cNvPr id="0" name=""/>
        <dsp:cNvSpPr/>
      </dsp:nvSpPr>
      <dsp:spPr>
        <a:xfrm>
          <a:off x="853622" y="2985000"/>
          <a:ext cx="714946" cy="1072419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0AA478-14FF-AF41-A036-7EB673C2D2DD}">
      <dsp:nvSpPr>
        <dsp:cNvPr id="0" name=""/>
        <dsp:cNvSpPr/>
      </dsp:nvSpPr>
      <dsp:spPr>
        <a:xfrm>
          <a:off x="1019282" y="4426365"/>
          <a:ext cx="3268325" cy="1021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79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noProof="0" dirty="0" smtClean="0">
              <a:solidFill>
                <a:srgbClr val="000000"/>
              </a:solidFill>
              <a:latin typeface="Berlin Sans FB" pitchFamily="34" charset="0"/>
              <a:cs typeface="Calibri" pitchFamily="34" charset="0"/>
            </a:rPr>
            <a:t>Energias (Eletricidade): 95% taxa de cobertura</a:t>
          </a:r>
          <a:endParaRPr lang="pt-PT" sz="1800" kern="1200" noProof="0" dirty="0"/>
        </a:p>
      </dsp:txBody>
      <dsp:txXfrm>
        <a:off x="1019282" y="4426365"/>
        <a:ext cx="3268325" cy="1021351"/>
      </dsp:txXfrm>
    </dsp:sp>
    <dsp:sp modelId="{479BB756-E3B3-7846-9811-B958BEE2FBED}">
      <dsp:nvSpPr>
        <dsp:cNvPr id="0" name=""/>
        <dsp:cNvSpPr/>
      </dsp:nvSpPr>
      <dsp:spPr>
        <a:xfrm>
          <a:off x="853622" y="4270768"/>
          <a:ext cx="714946" cy="1072419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09507F-031D-4EAF-B76E-8DFD255599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E2EB5-2EB4-4C39-A612-4FF47389B6D5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C4C6-38DC-504B-876F-47DC41AC54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F181266D-4A4E-4054-B0C7-A3AEB89BC643}" type="slidenum">
              <a:rPr lang="pt-PT" sz="1200" smtClean="0">
                <a:solidFill>
                  <a:schemeClr val="tx1"/>
                </a:solidFill>
              </a:rPr>
              <a:pPr/>
              <a:t>11</a:t>
            </a:fld>
            <a:endParaRPr lang="pt-PT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278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5AA6D-31A6-47AE-86F6-23F2B45CA5A7}" type="slidenum">
              <a:rPr lang="en-GB"/>
              <a:pPr/>
              <a:t>13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20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5AA6D-31A6-47AE-86F6-23F2B45CA5A7}" type="slidenum">
              <a:rPr lang="en-GB"/>
              <a:pPr/>
              <a:t>15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20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507F-031D-4EAF-B76E-8DFD255599AD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7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507F-031D-4EAF-B76E-8DFD255599AD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7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3A4C2D-2BBE-4FB0-B450-A309F29856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00" descr="blue-blur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Freeform 148"/>
          <p:cNvSpPr>
            <a:spLocks/>
          </p:cNvSpPr>
          <p:nvPr userDrawn="1"/>
        </p:nvSpPr>
        <p:spPr bwMode="auto">
          <a:xfrm>
            <a:off x="3797300" y="5251450"/>
            <a:ext cx="3175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4" y="0"/>
              </a:cxn>
              <a:cxn ang="0">
                <a:pos x="0" y="0"/>
              </a:cxn>
            </a:cxnLst>
            <a:rect l="0" t="0" r="r" b="b"/>
            <a:pathLst>
              <a:path w="234">
                <a:moveTo>
                  <a:pt x="0" y="0"/>
                </a:moveTo>
                <a:lnTo>
                  <a:pt x="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E5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1" name="Line 149"/>
          <p:cNvSpPr>
            <a:spLocks noChangeShapeType="1"/>
          </p:cNvSpPr>
          <p:nvPr userDrawn="1"/>
        </p:nvSpPr>
        <p:spPr bwMode="auto">
          <a:xfrm>
            <a:off x="3797300" y="5251450"/>
            <a:ext cx="3175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" name="Freeform 151"/>
          <p:cNvSpPr>
            <a:spLocks/>
          </p:cNvSpPr>
          <p:nvPr userDrawn="1"/>
        </p:nvSpPr>
        <p:spPr bwMode="auto">
          <a:xfrm>
            <a:off x="4114800" y="5251450"/>
            <a:ext cx="2889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2" y="0"/>
              </a:cxn>
              <a:cxn ang="0">
                <a:pos x="0" y="0"/>
              </a:cxn>
            </a:cxnLst>
            <a:rect l="0" t="0" r="r" b="b"/>
            <a:pathLst>
              <a:path w="212">
                <a:moveTo>
                  <a:pt x="0" y="0"/>
                </a:moveTo>
                <a:lnTo>
                  <a:pt x="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3" name="Line 152"/>
          <p:cNvSpPr>
            <a:spLocks noChangeShapeType="1"/>
          </p:cNvSpPr>
          <p:nvPr userDrawn="1"/>
        </p:nvSpPr>
        <p:spPr bwMode="auto">
          <a:xfrm>
            <a:off x="4114800" y="5251450"/>
            <a:ext cx="288925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4" name="Freeform 154"/>
          <p:cNvSpPr>
            <a:spLocks/>
          </p:cNvSpPr>
          <p:nvPr userDrawn="1"/>
        </p:nvSpPr>
        <p:spPr bwMode="auto">
          <a:xfrm>
            <a:off x="4683125" y="5251450"/>
            <a:ext cx="2905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0"/>
              </a:cxn>
              <a:cxn ang="0">
                <a:pos x="0" y="0"/>
              </a:cxn>
            </a:cxnLst>
            <a:rect l="0" t="0" r="r" b="b"/>
            <a:pathLst>
              <a:path w="214">
                <a:moveTo>
                  <a:pt x="0" y="0"/>
                </a:moveTo>
                <a:lnTo>
                  <a:pt x="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5" name="Line 155"/>
          <p:cNvSpPr>
            <a:spLocks noChangeShapeType="1"/>
          </p:cNvSpPr>
          <p:nvPr userDrawn="1"/>
        </p:nvSpPr>
        <p:spPr bwMode="auto">
          <a:xfrm>
            <a:off x="4683125" y="5251450"/>
            <a:ext cx="290513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6" name="Freeform 157"/>
          <p:cNvSpPr>
            <a:spLocks/>
          </p:cNvSpPr>
          <p:nvPr userDrawn="1"/>
        </p:nvSpPr>
        <p:spPr bwMode="auto">
          <a:xfrm>
            <a:off x="4403725" y="5251450"/>
            <a:ext cx="2794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6" y="0"/>
              </a:cxn>
              <a:cxn ang="0">
                <a:pos x="0" y="0"/>
              </a:cxn>
            </a:cxnLst>
            <a:rect l="0" t="0" r="r" b="b"/>
            <a:pathLst>
              <a:path w="206">
                <a:moveTo>
                  <a:pt x="0" y="0"/>
                </a:moveTo>
                <a:lnTo>
                  <a:pt x="2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E5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7" name="Line 158"/>
          <p:cNvSpPr>
            <a:spLocks noChangeShapeType="1"/>
          </p:cNvSpPr>
          <p:nvPr userDrawn="1"/>
        </p:nvSpPr>
        <p:spPr bwMode="auto">
          <a:xfrm>
            <a:off x="4403725" y="5251450"/>
            <a:ext cx="2794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" name="Freeform 160"/>
          <p:cNvSpPr>
            <a:spLocks/>
          </p:cNvSpPr>
          <p:nvPr userDrawn="1"/>
        </p:nvSpPr>
        <p:spPr bwMode="auto">
          <a:xfrm>
            <a:off x="3422650" y="5251450"/>
            <a:ext cx="3746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0"/>
              </a:cxn>
              <a:cxn ang="0">
                <a:pos x="0" y="0"/>
              </a:cxn>
            </a:cxnLst>
            <a:rect l="0" t="0" r="r" b="b"/>
            <a:pathLst>
              <a:path w="276">
                <a:moveTo>
                  <a:pt x="0" y="0"/>
                </a:moveTo>
                <a:lnTo>
                  <a:pt x="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9" name="Line 161"/>
          <p:cNvSpPr>
            <a:spLocks noChangeShapeType="1"/>
          </p:cNvSpPr>
          <p:nvPr userDrawn="1"/>
        </p:nvSpPr>
        <p:spPr bwMode="auto">
          <a:xfrm>
            <a:off x="3422650" y="5251450"/>
            <a:ext cx="374650" cy="0"/>
          </a:xfrm>
          <a:prstGeom prst="line">
            <a:avLst/>
          </a:prstGeom>
          <a:noFill/>
          <a:ln w="11113">
            <a:noFill/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20" name="Freeform 164"/>
          <p:cNvSpPr>
            <a:spLocks/>
          </p:cNvSpPr>
          <p:nvPr userDrawn="1"/>
        </p:nvSpPr>
        <p:spPr bwMode="auto">
          <a:xfrm>
            <a:off x="0" y="5251450"/>
            <a:ext cx="11064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4" y="0"/>
              </a:cxn>
              <a:cxn ang="0">
                <a:pos x="0" y="0"/>
              </a:cxn>
            </a:cxnLst>
            <a:rect l="0" t="0" r="r" b="b"/>
            <a:pathLst>
              <a:path w="814">
                <a:moveTo>
                  <a:pt x="0" y="0"/>
                </a:moveTo>
                <a:lnTo>
                  <a:pt x="8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1" name="Line 165"/>
          <p:cNvSpPr>
            <a:spLocks noChangeShapeType="1"/>
          </p:cNvSpPr>
          <p:nvPr userDrawn="1"/>
        </p:nvSpPr>
        <p:spPr bwMode="auto">
          <a:xfrm>
            <a:off x="0" y="5251450"/>
            <a:ext cx="1106488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2" name="Freeform 166"/>
          <p:cNvSpPr>
            <a:spLocks/>
          </p:cNvSpPr>
          <p:nvPr userDrawn="1"/>
        </p:nvSpPr>
        <p:spPr bwMode="auto">
          <a:xfrm>
            <a:off x="4973638" y="5251450"/>
            <a:ext cx="3190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4" y="0"/>
              </a:cxn>
              <a:cxn ang="0">
                <a:pos x="0" y="0"/>
              </a:cxn>
            </a:cxnLst>
            <a:rect l="0" t="0" r="r" b="b"/>
            <a:pathLst>
              <a:path w="234">
                <a:moveTo>
                  <a:pt x="0" y="0"/>
                </a:moveTo>
                <a:lnTo>
                  <a:pt x="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E5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3" name="Line 167"/>
          <p:cNvSpPr>
            <a:spLocks noChangeShapeType="1"/>
          </p:cNvSpPr>
          <p:nvPr userDrawn="1"/>
        </p:nvSpPr>
        <p:spPr bwMode="auto">
          <a:xfrm>
            <a:off x="4973638" y="5251450"/>
            <a:ext cx="319087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4" name="Freeform 170"/>
          <p:cNvSpPr>
            <a:spLocks/>
          </p:cNvSpPr>
          <p:nvPr userDrawn="1"/>
        </p:nvSpPr>
        <p:spPr bwMode="auto">
          <a:xfrm>
            <a:off x="2941638" y="5251450"/>
            <a:ext cx="4810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4" y="0"/>
              </a:cxn>
              <a:cxn ang="0">
                <a:pos x="0" y="0"/>
              </a:cxn>
            </a:cxnLst>
            <a:rect l="0" t="0" r="r" b="b"/>
            <a:pathLst>
              <a:path w="354">
                <a:moveTo>
                  <a:pt x="0" y="0"/>
                </a:moveTo>
                <a:lnTo>
                  <a:pt x="3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E5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5" name="Line 171"/>
          <p:cNvSpPr>
            <a:spLocks noChangeShapeType="1"/>
          </p:cNvSpPr>
          <p:nvPr userDrawn="1"/>
        </p:nvSpPr>
        <p:spPr bwMode="auto">
          <a:xfrm>
            <a:off x="2941638" y="5251450"/>
            <a:ext cx="481012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6" name="Freeform 172"/>
          <p:cNvSpPr>
            <a:spLocks/>
          </p:cNvSpPr>
          <p:nvPr userDrawn="1"/>
        </p:nvSpPr>
        <p:spPr bwMode="auto">
          <a:xfrm>
            <a:off x="2252663" y="5251450"/>
            <a:ext cx="6889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6" y="0"/>
              </a:cxn>
              <a:cxn ang="0">
                <a:pos x="0" y="0"/>
              </a:cxn>
            </a:cxnLst>
            <a:rect l="0" t="0" r="r" b="b"/>
            <a:pathLst>
              <a:path w="506">
                <a:moveTo>
                  <a:pt x="0" y="0"/>
                </a:moveTo>
                <a:lnTo>
                  <a:pt x="5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7" name="Line 173"/>
          <p:cNvSpPr>
            <a:spLocks noChangeShapeType="1"/>
          </p:cNvSpPr>
          <p:nvPr userDrawn="1"/>
        </p:nvSpPr>
        <p:spPr bwMode="auto">
          <a:xfrm>
            <a:off x="2252663" y="5251450"/>
            <a:ext cx="688975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8" name="Freeform 175"/>
          <p:cNvSpPr>
            <a:spLocks/>
          </p:cNvSpPr>
          <p:nvPr userDrawn="1"/>
        </p:nvSpPr>
        <p:spPr bwMode="auto">
          <a:xfrm>
            <a:off x="1106488" y="5251450"/>
            <a:ext cx="11461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4" y="0"/>
              </a:cxn>
              <a:cxn ang="0">
                <a:pos x="0" y="0"/>
              </a:cxn>
            </a:cxnLst>
            <a:rect l="0" t="0" r="r" b="b"/>
            <a:pathLst>
              <a:path w="844">
                <a:moveTo>
                  <a:pt x="0" y="0"/>
                </a:moveTo>
                <a:lnTo>
                  <a:pt x="8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E5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9" name="Line 176"/>
          <p:cNvSpPr>
            <a:spLocks noChangeShapeType="1"/>
          </p:cNvSpPr>
          <p:nvPr userDrawn="1"/>
        </p:nvSpPr>
        <p:spPr bwMode="auto">
          <a:xfrm>
            <a:off x="1106488" y="5251450"/>
            <a:ext cx="1146175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" name="Freeform 179"/>
          <p:cNvSpPr>
            <a:spLocks/>
          </p:cNvSpPr>
          <p:nvPr userDrawn="1"/>
        </p:nvSpPr>
        <p:spPr bwMode="auto">
          <a:xfrm>
            <a:off x="5292725" y="5251450"/>
            <a:ext cx="3746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0"/>
              </a:cxn>
              <a:cxn ang="0">
                <a:pos x="0" y="0"/>
              </a:cxn>
            </a:cxnLst>
            <a:rect l="0" t="0" r="r" b="b"/>
            <a:pathLst>
              <a:path w="276">
                <a:moveTo>
                  <a:pt x="0" y="0"/>
                </a:moveTo>
                <a:lnTo>
                  <a:pt x="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1" name="Line 180"/>
          <p:cNvSpPr>
            <a:spLocks noChangeShapeType="1"/>
          </p:cNvSpPr>
          <p:nvPr userDrawn="1"/>
        </p:nvSpPr>
        <p:spPr bwMode="auto">
          <a:xfrm>
            <a:off x="5292725" y="5251450"/>
            <a:ext cx="37465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2" name="Freeform 183"/>
          <p:cNvSpPr>
            <a:spLocks/>
          </p:cNvSpPr>
          <p:nvPr userDrawn="1"/>
        </p:nvSpPr>
        <p:spPr bwMode="auto">
          <a:xfrm>
            <a:off x="6148388" y="5251450"/>
            <a:ext cx="6858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" y="0"/>
              </a:cxn>
              <a:cxn ang="0">
                <a:pos x="0" y="0"/>
              </a:cxn>
            </a:cxnLst>
            <a:rect l="0" t="0" r="r" b="b"/>
            <a:pathLst>
              <a:path w="504">
                <a:moveTo>
                  <a:pt x="0" y="0"/>
                </a:moveTo>
                <a:lnTo>
                  <a:pt x="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3" name="Line 184"/>
          <p:cNvSpPr>
            <a:spLocks noChangeShapeType="1"/>
          </p:cNvSpPr>
          <p:nvPr userDrawn="1"/>
        </p:nvSpPr>
        <p:spPr bwMode="auto">
          <a:xfrm>
            <a:off x="6148388" y="5251450"/>
            <a:ext cx="6858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4" name="Freeform 186"/>
          <p:cNvSpPr>
            <a:spLocks/>
          </p:cNvSpPr>
          <p:nvPr userDrawn="1"/>
        </p:nvSpPr>
        <p:spPr bwMode="auto">
          <a:xfrm>
            <a:off x="5667375" y="5251450"/>
            <a:ext cx="4810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4" y="0"/>
              </a:cxn>
              <a:cxn ang="0">
                <a:pos x="0" y="0"/>
              </a:cxn>
            </a:cxnLst>
            <a:rect l="0" t="0" r="r" b="b"/>
            <a:pathLst>
              <a:path w="354">
                <a:moveTo>
                  <a:pt x="0" y="0"/>
                </a:moveTo>
                <a:lnTo>
                  <a:pt x="3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E5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5" name="Line 187"/>
          <p:cNvSpPr>
            <a:spLocks noChangeShapeType="1"/>
          </p:cNvSpPr>
          <p:nvPr userDrawn="1"/>
        </p:nvSpPr>
        <p:spPr bwMode="auto">
          <a:xfrm>
            <a:off x="5667375" y="5251450"/>
            <a:ext cx="481013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6" name="Freeform 189"/>
          <p:cNvSpPr>
            <a:spLocks/>
          </p:cNvSpPr>
          <p:nvPr userDrawn="1"/>
        </p:nvSpPr>
        <p:spPr bwMode="auto">
          <a:xfrm>
            <a:off x="7983538" y="5251450"/>
            <a:ext cx="116046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4" y="0"/>
              </a:cxn>
              <a:cxn ang="0">
                <a:pos x="0" y="0"/>
              </a:cxn>
            </a:cxnLst>
            <a:rect l="0" t="0" r="r" b="b"/>
            <a:pathLst>
              <a:path w="854">
                <a:moveTo>
                  <a:pt x="0" y="0"/>
                </a:moveTo>
                <a:lnTo>
                  <a:pt x="8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7" name="Line 190"/>
          <p:cNvSpPr>
            <a:spLocks noChangeShapeType="1"/>
          </p:cNvSpPr>
          <p:nvPr userDrawn="1"/>
        </p:nvSpPr>
        <p:spPr bwMode="auto">
          <a:xfrm>
            <a:off x="7983538" y="5251450"/>
            <a:ext cx="1160462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8" name="Freeform 192"/>
          <p:cNvSpPr>
            <a:spLocks/>
          </p:cNvSpPr>
          <p:nvPr userDrawn="1"/>
        </p:nvSpPr>
        <p:spPr bwMode="auto">
          <a:xfrm>
            <a:off x="6834188" y="5251450"/>
            <a:ext cx="114935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6" y="0"/>
              </a:cxn>
              <a:cxn ang="0">
                <a:pos x="0" y="0"/>
              </a:cxn>
            </a:cxnLst>
            <a:rect l="0" t="0" r="r" b="b"/>
            <a:pathLst>
              <a:path w="846">
                <a:moveTo>
                  <a:pt x="0" y="0"/>
                </a:moveTo>
                <a:lnTo>
                  <a:pt x="8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E5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9" name="Line 193"/>
          <p:cNvSpPr>
            <a:spLocks noChangeShapeType="1"/>
          </p:cNvSpPr>
          <p:nvPr userDrawn="1"/>
        </p:nvSpPr>
        <p:spPr bwMode="auto">
          <a:xfrm>
            <a:off x="6834188" y="5251450"/>
            <a:ext cx="114935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g"/><Relationship Id="rId9" Type="http://schemas.openxmlformats.org/officeDocument/2006/relationships/image" Target="../media/image33.jpg"/><Relationship Id="rId10" Type="http://schemas.openxmlformats.org/officeDocument/2006/relationships/image" Target="../media/image34.jpeg"/><Relationship Id="rId11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5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google.pt/url?sa=i&amp;source=images&amp;cd=&amp;cad=rja&amp;docid=IKiT1wtK0c1o-M&amp;tbnid=ACSV6lJvZ3-h3M:&amp;ved=0CAgQjRwwAA&amp;url=http://www.gbissau.com/?p=1741&amp;ei=eveMUoDOOqmg7Aa13oHYDw&amp;psig=AFQjCNHoy7jWpW7KFMhOKwMnoWsIW6ocfw&amp;ust=1385056507011484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pt/url?sa=i&amp;source=images&amp;cd=&amp;cad=rja&amp;docid=06nzulKm14qkPM&amp;tbnid=DaDTOUH0nL8C0M:&amp;ved=0CAgQjRwwADi-Ag&amp;url=http://sinitortxt.blogspot.com/2010/12/salto-em-extensao-e-salto-engrupado-no.html&amp;ei=qfWMUtawDauU7QaM3oGYBg&amp;psig=AFQjCNGftWFKnkEVtBVI4Mr2TKAETSdPuQ&amp;ust=138505604129073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gs_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90" y="2924418"/>
            <a:ext cx="9144000" cy="202507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79941" y="5157311"/>
            <a:ext cx="69841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S.E. Ministra do </a:t>
            </a:r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Turismo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Investimentos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e </a:t>
            </a:r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Desenvolvimento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Empresarial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Dra. Leonesa Fortes</a:t>
            </a:r>
          </a:p>
          <a:p>
            <a:pPr algn="ctr"/>
            <a:r>
              <a:rPr lang="en-US" sz="1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Luxemburgo</a:t>
            </a:r>
            <a:r>
              <a:rPr lang="en-US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Fevereiro</a:t>
            </a:r>
            <a:r>
              <a:rPr lang="en-US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2016</a:t>
            </a:r>
            <a:endParaRPr lang="pt-PT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031" y="234981"/>
            <a:ext cx="1685559" cy="1119993"/>
          </a:xfrm>
          <a:prstGeom prst="rect">
            <a:avLst/>
          </a:prstGeom>
        </p:spPr>
      </p:pic>
      <p:sp>
        <p:nvSpPr>
          <p:cNvPr id="2" name="Rectângulo 1"/>
          <p:cNvSpPr/>
          <p:nvPr/>
        </p:nvSpPr>
        <p:spPr>
          <a:xfrm>
            <a:off x="0" y="163083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“TURISMO: o</a:t>
            </a:r>
            <a:r>
              <a:rPr lang="pt-PT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ＭＳ 明朝"/>
                <a:cs typeface="Times New Roman"/>
              </a:rPr>
              <a:t>portunidades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ＭＳ 明朝"/>
                <a:cs typeface="Times New Roman"/>
              </a:rPr>
              <a:t>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ＭＳ 明朝"/>
                <a:cs typeface="Times New Roman"/>
              </a:rPr>
              <a:t>de </a:t>
            </a:r>
            <a:r>
              <a:rPr lang="pt-PT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ＭＳ 明朝"/>
                <a:cs typeface="Times New Roman"/>
              </a:rPr>
              <a:t>i</a:t>
            </a:r>
            <a:r>
              <a:rPr lang="pt-PT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ＭＳ 明朝"/>
                <a:cs typeface="Times New Roman"/>
              </a:rPr>
              <a:t>nvestimentos em Cabo </a:t>
            </a:r>
            <a:r>
              <a:rPr lang="pt-PT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ＭＳ 明朝"/>
                <a:cs typeface="Times New Roman"/>
              </a:rPr>
              <a:t>Verde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”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derseacable Africa 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79" y="1654629"/>
            <a:ext cx="5365979" cy="506548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966751"/>
              </p:ext>
            </p:extLst>
          </p:nvPr>
        </p:nvGraphicFramePr>
        <p:xfrm>
          <a:off x="4648196" y="1070293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9" name="Text Box 27"/>
          <p:cNvSpPr txBox="1">
            <a:spLocks noChangeArrowheads="1"/>
          </p:cNvSpPr>
          <p:nvPr/>
        </p:nvSpPr>
        <p:spPr bwMode="auto">
          <a:xfrm>
            <a:off x="-22279" y="445509"/>
            <a:ext cx="8382000" cy="89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7345" marR="193040">
              <a:spcBef>
                <a:spcPts val="0"/>
              </a:spcBef>
              <a:spcAft>
                <a:spcPts val="0"/>
              </a:spcAft>
            </a:pPr>
            <a:r>
              <a:rPr lang="pt-PT" sz="4000" b="1" dirty="0" err="1" smtClean="0">
                <a:solidFill>
                  <a:srgbClr val="0000CC"/>
                </a:solidFill>
                <a:latin typeface="Century Gothic"/>
                <a:ea typeface="ＭＳ 明朝"/>
                <a:cs typeface="Times New Roman"/>
              </a:rPr>
              <a:t>Infraestructuras</a:t>
            </a:r>
            <a:r>
              <a:rPr lang="pt-PT" sz="4000" b="1" dirty="0" smtClean="0">
                <a:solidFill>
                  <a:srgbClr val="0000CC"/>
                </a:solidFill>
                <a:latin typeface="Century Gothic"/>
                <a:ea typeface="ＭＳ 明朝"/>
                <a:cs typeface="Times New Roman"/>
              </a:rPr>
              <a:t> Económicas</a:t>
            </a:r>
            <a:endParaRPr lang="en-US" b="1" dirty="0">
              <a:solidFill>
                <a:srgbClr val="0000CC"/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1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913"/>
            <a:ext cx="9601200" cy="830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b="1" dirty="0" smtClean="0">
                <a:solidFill>
                  <a:srgbClr val="22228A"/>
                </a:solidFill>
              </a:rPr>
              <a:t>“</a:t>
            </a:r>
            <a:r>
              <a:rPr lang="en-GB" sz="3200" b="1" dirty="0" err="1">
                <a:solidFill>
                  <a:srgbClr val="22228A"/>
                </a:solidFill>
              </a:rPr>
              <a:t>M</a:t>
            </a:r>
            <a:r>
              <a:rPr lang="en-GB" sz="3200" b="1" dirty="0" err="1" smtClean="0">
                <a:solidFill>
                  <a:srgbClr val="22228A"/>
                </a:solidFill>
              </a:rPr>
              <a:t>otores</a:t>
            </a:r>
            <a:r>
              <a:rPr lang="en-GB" sz="3200" b="1" dirty="0" smtClean="0">
                <a:solidFill>
                  <a:srgbClr val="22228A"/>
                </a:solidFill>
              </a:rPr>
              <a:t> </a:t>
            </a:r>
            <a:r>
              <a:rPr lang="en-GB" sz="3200" b="1" dirty="0" smtClean="0">
                <a:solidFill>
                  <a:srgbClr val="22228A"/>
                </a:solidFill>
              </a:rPr>
              <a:t>do </a:t>
            </a:r>
            <a:r>
              <a:rPr lang="en-GB" sz="3200" b="1" dirty="0" err="1">
                <a:solidFill>
                  <a:srgbClr val="22228A"/>
                </a:solidFill>
              </a:rPr>
              <a:t>C</a:t>
            </a:r>
            <a:r>
              <a:rPr lang="en-GB" sz="3200" b="1" dirty="0" err="1" smtClean="0">
                <a:solidFill>
                  <a:srgbClr val="22228A"/>
                </a:solidFill>
              </a:rPr>
              <a:t>rescimento</a:t>
            </a:r>
            <a:r>
              <a:rPr lang="en-GB" sz="3200" b="1" dirty="0" smtClean="0">
                <a:solidFill>
                  <a:srgbClr val="22228A"/>
                </a:solidFill>
              </a:rPr>
              <a:t>”</a:t>
            </a:r>
            <a:endParaRPr lang="en-US" sz="3200" b="1" dirty="0" smtClean="0">
              <a:solidFill>
                <a:srgbClr val="22228A"/>
              </a:solidFill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1752600" y="1219200"/>
            <a:ext cx="0" cy="56308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FFFFF"/>
              </a:solidFill>
            </a:endParaRP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5181600" y="1219200"/>
            <a:ext cx="0" cy="56308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FFFFF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0" y="2894013"/>
            <a:ext cx="1447800" cy="1295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sz="2400">
                <a:solidFill>
                  <a:srgbClr val="FFFFFF"/>
                </a:solidFill>
              </a:rPr>
              <a:t>APD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743200" y="2513013"/>
            <a:ext cx="1600200" cy="16002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FF"/>
                </a:solidFill>
              </a:rPr>
              <a:t>Turismo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743200" y="4265613"/>
            <a:ext cx="1600200" cy="16002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FF"/>
                </a:solidFill>
              </a:rPr>
              <a:t>Industrias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FF"/>
                </a:solidFill>
              </a:rPr>
              <a:t>Ligeiras</a:t>
            </a:r>
            <a:br>
              <a:rPr lang="en-US" sz="2400">
                <a:solidFill>
                  <a:srgbClr val="FFFFFF"/>
                </a:solidFill>
              </a:rPr>
            </a:b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5384800" y="1720170"/>
            <a:ext cx="1778000" cy="1077006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sz="2400" dirty="0">
                <a:solidFill>
                  <a:srgbClr val="FFFFFF"/>
                </a:solidFill>
              </a:rPr>
              <a:t>Mar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5473700" y="4309156"/>
            <a:ext cx="1600200" cy="936285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sz="2400">
                <a:solidFill>
                  <a:srgbClr val="FFFFFF"/>
                </a:solidFill>
              </a:rPr>
              <a:t>CFR</a:t>
            </a: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5700486" y="5432426"/>
            <a:ext cx="1373414" cy="95953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FFFFFF"/>
                </a:solidFill>
              </a:rPr>
              <a:t>TIC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28600" y="1066800"/>
            <a:ext cx="1371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0000CC"/>
                </a:solidFill>
              </a:rPr>
              <a:t>Passado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Recente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714500" y="1052513"/>
            <a:ext cx="34290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</a:rPr>
              <a:t>Hoje  e o Curto Prazo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02275" y="1052513"/>
            <a:ext cx="2792413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</a:rPr>
              <a:t>Médio  Prazo 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2700" y="906462"/>
            <a:ext cx="914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0000CC"/>
              </a:solidFill>
            </a:endParaRPr>
          </a:p>
        </p:txBody>
      </p:sp>
      <p:sp>
        <p:nvSpPr>
          <p:cNvPr id="10260" name="Line 22"/>
          <p:cNvSpPr>
            <a:spLocks noChangeShapeType="1"/>
          </p:cNvSpPr>
          <p:nvPr/>
        </p:nvSpPr>
        <p:spPr bwMode="auto">
          <a:xfrm>
            <a:off x="0" y="7016750"/>
            <a:ext cx="914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0000CC"/>
              </a:solidFill>
            </a:endParaRPr>
          </a:p>
        </p:txBody>
      </p:sp>
      <p:sp>
        <p:nvSpPr>
          <p:cNvPr id="10264" name="Oval 27"/>
          <p:cNvSpPr>
            <a:spLocks noChangeArrowheads="1"/>
          </p:cNvSpPr>
          <p:nvPr/>
        </p:nvSpPr>
        <p:spPr bwMode="auto">
          <a:xfrm>
            <a:off x="0" y="4349750"/>
            <a:ext cx="1447800" cy="1295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FF"/>
                </a:solidFill>
              </a:rPr>
              <a:t>Remessas</a:t>
            </a:r>
          </a:p>
        </p:txBody>
      </p:sp>
      <p:sp>
        <p:nvSpPr>
          <p:cNvPr id="10265" name="Oval 9"/>
          <p:cNvSpPr>
            <a:spLocks noChangeArrowheads="1"/>
          </p:cNvSpPr>
          <p:nvPr/>
        </p:nvSpPr>
        <p:spPr bwMode="auto">
          <a:xfrm>
            <a:off x="5257800" y="2876550"/>
            <a:ext cx="1905000" cy="12366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sz="2400" dirty="0" err="1">
                <a:solidFill>
                  <a:srgbClr val="FFFFFF"/>
                </a:solidFill>
              </a:rPr>
              <a:t>Aero-Negócio</a:t>
            </a:r>
            <a:endParaRPr lang="pt-PT" sz="2400" dirty="0">
              <a:solidFill>
                <a:srgbClr val="FFFFFF"/>
              </a:solidFill>
            </a:endParaRPr>
          </a:p>
        </p:txBody>
      </p:sp>
      <p:sp>
        <p:nvSpPr>
          <p:cNvPr id="10266" name="Oval 11"/>
          <p:cNvSpPr>
            <a:spLocks noChangeArrowheads="1"/>
          </p:cNvSpPr>
          <p:nvPr/>
        </p:nvSpPr>
        <p:spPr bwMode="auto">
          <a:xfrm>
            <a:off x="7162800" y="5065713"/>
            <a:ext cx="1752600" cy="1447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 err="1">
                <a:solidFill>
                  <a:srgbClr val="FFFFFF"/>
                </a:solidFill>
              </a:rPr>
              <a:t>Economias</a:t>
            </a:r>
            <a:endParaRPr lang="en-US" sz="240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 err="1">
                <a:solidFill>
                  <a:srgbClr val="FFFFFF"/>
                </a:solidFill>
              </a:rPr>
              <a:t>Criativas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0267" name="Oval 11"/>
          <p:cNvSpPr>
            <a:spLocks noChangeArrowheads="1"/>
          </p:cNvSpPr>
          <p:nvPr/>
        </p:nvSpPr>
        <p:spPr bwMode="auto">
          <a:xfrm>
            <a:off x="7162800" y="1539422"/>
            <a:ext cx="1993900" cy="16002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FFFF"/>
                </a:solidFill>
              </a:rPr>
              <a:t>Agro-Negócio</a:t>
            </a:r>
            <a:endParaRPr lang="en-US" sz="2200" b="1">
              <a:solidFill>
                <a:srgbClr val="FFFFFF"/>
              </a:solidFill>
            </a:endParaRPr>
          </a:p>
        </p:txBody>
      </p:sp>
      <p:sp>
        <p:nvSpPr>
          <p:cNvPr id="10268" name="Oval 11"/>
          <p:cNvSpPr>
            <a:spLocks noChangeArrowheads="1"/>
          </p:cNvSpPr>
          <p:nvPr/>
        </p:nvSpPr>
        <p:spPr bwMode="auto">
          <a:xfrm>
            <a:off x="7073900" y="3336642"/>
            <a:ext cx="1841500" cy="1447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200" b="1" dirty="0" err="1">
                <a:solidFill>
                  <a:srgbClr val="FFFFFF"/>
                </a:solidFill>
              </a:rPr>
              <a:t>Energias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200" b="1" dirty="0" err="1">
                <a:solidFill>
                  <a:srgbClr val="FFFFFF"/>
                </a:solidFill>
              </a:rPr>
              <a:t>Renováveis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1752600" y="3541713"/>
            <a:ext cx="410029" cy="1242729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" name="Seta para a direita 26"/>
          <p:cNvSpPr/>
          <p:nvPr/>
        </p:nvSpPr>
        <p:spPr>
          <a:xfrm>
            <a:off x="4572000" y="3568048"/>
            <a:ext cx="410029" cy="1242729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53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68867" y="2062696"/>
            <a:ext cx="7772400" cy="1470025"/>
          </a:xfrm>
        </p:spPr>
        <p:txBody>
          <a:bodyPr/>
          <a:lstStyle/>
          <a:p>
            <a:r>
              <a:rPr lang="pt-PT" b="1" dirty="0" smtClean="0">
                <a:solidFill>
                  <a:srgbClr val="0000CC"/>
                </a:solidFill>
                <a:latin typeface="Calibri" pitchFamily="34" charset="0"/>
              </a:rPr>
              <a:t>Turismo 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2" r="20242"/>
          <a:stretch>
            <a:fillRect/>
          </a:stretch>
        </p:blipFill>
        <p:spPr>
          <a:xfrm>
            <a:off x="4615774" y="1188740"/>
            <a:ext cx="4528225" cy="5669260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408" y="1031728"/>
            <a:ext cx="4569592" cy="58262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Destino turístico bem estabelecido </a:t>
            </a:r>
            <a:r>
              <a:rPr lang="pt-PT" sz="1800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(2015 – 600,000)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Previsão 1.000.000 em 2018-2020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2O% </a:t>
            </a:r>
            <a:r>
              <a:rPr lang="pt-PT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do PIB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80%  IDE turismo e atividades relacionadas</a:t>
            </a:r>
          </a:p>
          <a:p>
            <a:pPr lvl="0">
              <a:lnSpc>
                <a:spcPct val="150000"/>
              </a:lnSpc>
              <a:buClr>
                <a:srgbClr val="C00000"/>
              </a:buClr>
              <a:defRPr/>
            </a:pPr>
            <a:r>
              <a:rPr lang="pt-PT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Serviços pilar da economia - 75% do PIB</a:t>
            </a:r>
            <a:endParaRPr lang="pt-PT" dirty="0">
              <a:solidFill>
                <a:srgbClr val="0000CC"/>
              </a:solidFill>
              <a:latin typeface="Arial Rounded MT Bold" panose="020F0704030504030204" pitchFamily="34" charset="0"/>
              <a:cs typeface="BrowalliaUPC" pitchFamily="34" charset="-34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7252" y="0"/>
            <a:ext cx="9136747" cy="11901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7345" marR="193040">
              <a:spcBef>
                <a:spcPts val="0"/>
              </a:spcBef>
              <a:spcAft>
                <a:spcPts val="0"/>
              </a:spcAft>
            </a:pPr>
            <a:r>
              <a:rPr lang="pt-PT" sz="5400" b="1" dirty="0" smtClean="0">
                <a:solidFill>
                  <a:srgbClr val="0000CC"/>
                </a:solidFill>
                <a:latin typeface="Arial Rounded MT Bold" panose="020F0704030504030204" pitchFamily="34" charset="0"/>
                <a:ea typeface="ＭＳ 明朝"/>
                <a:cs typeface="Times New Roman"/>
              </a:rPr>
              <a:t>Turismo</a:t>
            </a:r>
            <a:endParaRPr lang="en-US" sz="2800" b="1" dirty="0">
              <a:solidFill>
                <a:srgbClr val="0000CC"/>
              </a:solidFill>
              <a:effectLst/>
              <a:latin typeface="Arial Rounded MT Bold" panose="020F0704030504030204" pitchFamily="34" charset="0"/>
              <a:ea typeface="ＭＳ 明朝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067" y="5881393"/>
            <a:ext cx="1896536" cy="8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0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3" b="317"/>
          <a:stretch/>
        </p:blipFill>
        <p:spPr>
          <a:xfrm>
            <a:off x="3575051" y="1272099"/>
            <a:ext cx="5314950" cy="18838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688542"/>
            <a:ext cx="3465517" cy="4691063"/>
          </a:xfrm>
        </p:spPr>
        <p:txBody>
          <a:bodyPr>
            <a:noAutofit/>
          </a:bodyPr>
          <a:lstStyle/>
          <a:p>
            <a:pPr marL="457200" lvl="0" indent="-457200" algn="l">
              <a:spcBef>
                <a:spcPts val="0"/>
              </a:spcBef>
              <a:buFont typeface="Arial"/>
              <a:buChar char="•"/>
            </a:pP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Cabo Verde foi nomeado em 2011 pela </a:t>
            </a:r>
            <a:r>
              <a:rPr lang="pt-PT" b="1" dirty="0" err="1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Lonely</a:t>
            </a: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</a:t>
            </a:r>
            <a:r>
              <a:rPr lang="pt-PT" b="1" dirty="0" err="1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Planet</a:t>
            </a: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como um dos dez melhores países para visitar. </a:t>
            </a:r>
            <a:endParaRPr lang="pt-PT" b="1" dirty="0" smtClean="0">
              <a:solidFill>
                <a:srgbClr val="0000CC"/>
              </a:solidFill>
              <a:latin typeface="Arial Rounded MT Bold" panose="020F0704030504030204" pitchFamily="34" charset="0"/>
              <a:cs typeface="Garamond"/>
            </a:endParaRPr>
          </a:p>
          <a:p>
            <a:pPr lvl="0" algn="l">
              <a:spcBef>
                <a:spcPts val="0"/>
              </a:spcBef>
            </a:pPr>
            <a:endParaRPr lang="pt-PT" b="1" dirty="0" smtClean="0">
              <a:solidFill>
                <a:srgbClr val="0000CC"/>
              </a:solidFill>
              <a:latin typeface="Arial Rounded MT Bold" panose="020F0704030504030204" pitchFamily="34" charset="0"/>
              <a:cs typeface="Garamond"/>
            </a:endParaRPr>
          </a:p>
          <a:p>
            <a:pPr marL="457200" lvl="0" indent="-457200" algn="l">
              <a:spcBef>
                <a:spcPts val="0"/>
              </a:spcBef>
              <a:buFont typeface="Arial"/>
              <a:buChar char="•"/>
            </a:pP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Em 2014, </a:t>
            </a:r>
            <a:r>
              <a:rPr lang="pt-PT" b="1" dirty="0" err="1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World</a:t>
            </a: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</a:t>
            </a:r>
            <a:r>
              <a:rPr lang="pt-PT" b="1" dirty="0" err="1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Travel</a:t>
            </a: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</a:t>
            </a:r>
            <a:r>
              <a:rPr lang="pt-PT" b="1" dirty="0" err="1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and</a:t>
            </a: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</a:t>
            </a:r>
            <a:r>
              <a:rPr lang="pt-PT" b="1" dirty="0" err="1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Tourism</a:t>
            </a: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</a:t>
            </a:r>
            <a:r>
              <a:rPr lang="pt-PT" b="1" dirty="0" err="1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Council</a:t>
            </a: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(WTTC) </a:t>
            </a:r>
            <a:r>
              <a:rPr lang="pt-PT" b="1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-  </a:t>
            </a: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Cabo Verde entre </a:t>
            </a:r>
            <a:r>
              <a:rPr lang="pt-PT" b="1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os 10  melhores destinos </a:t>
            </a:r>
            <a:r>
              <a:rPr lang="pt-PT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para a próxima década.</a:t>
            </a:r>
            <a:r>
              <a:rPr lang="en-US" b="1" dirty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</a:t>
            </a:r>
            <a:endParaRPr lang="en-US" b="1" dirty="0" smtClean="0">
              <a:solidFill>
                <a:srgbClr val="0000CC"/>
              </a:solidFill>
              <a:latin typeface="Arial Rounded MT Bold" panose="020F0704030504030204" pitchFamily="34" charset="0"/>
              <a:cs typeface="Garamond"/>
            </a:endParaRPr>
          </a:p>
          <a:p>
            <a:pPr marL="457200" lvl="0" indent="-457200" algn="l">
              <a:spcBef>
                <a:spcPts val="0"/>
              </a:spcBef>
              <a:buFont typeface="Arial"/>
              <a:buChar char="•"/>
            </a:pPr>
            <a:endParaRPr lang="en-US" b="1" dirty="0" smtClean="0">
              <a:solidFill>
                <a:srgbClr val="0000CC"/>
              </a:solidFill>
              <a:latin typeface="Arial Rounded MT Bold" panose="020F0704030504030204" pitchFamily="34" charset="0"/>
              <a:cs typeface="Garamond"/>
            </a:endParaRPr>
          </a:p>
          <a:p>
            <a:pPr marL="285750" lvl="0" indent="-285750" algn="l">
              <a:spcBef>
                <a:spcPts val="0"/>
              </a:spcBef>
              <a:buFont typeface="Arial"/>
              <a:buChar char="•"/>
            </a:pPr>
            <a:r>
              <a:rPr lang="en-US" b="1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Top 5 dos </a:t>
            </a:r>
            <a:r>
              <a:rPr lang="en-US" b="1" dirty="0" err="1" smtClean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melhores</a:t>
            </a:r>
            <a:r>
              <a:rPr lang="en-US" b="1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destinos</a:t>
            </a:r>
            <a:r>
              <a:rPr lang="en-US" b="1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e</a:t>
            </a:r>
            <a:r>
              <a:rPr lang="en-US" b="1" dirty="0" err="1" smtClean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m</a:t>
            </a:r>
            <a:r>
              <a:rPr lang="en-US" b="1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Garamond"/>
              </a:rPr>
              <a:t> 2016 </a:t>
            </a:r>
            <a:endParaRPr lang="en-US" b="1" dirty="0">
              <a:solidFill>
                <a:srgbClr val="0000CC"/>
              </a:solidFill>
              <a:latin typeface="Arial Rounded MT Bold" panose="020F0704030504030204" pitchFamily="34" charset="0"/>
              <a:cs typeface="Garamond"/>
            </a:endParaRPr>
          </a:p>
          <a:p>
            <a:pPr marL="457200" lvl="0" indent="-457200" algn="l">
              <a:spcBef>
                <a:spcPts val="0"/>
              </a:spcBef>
              <a:buFont typeface="Arial"/>
              <a:buChar char="•"/>
            </a:pPr>
            <a:endParaRPr lang="en-US" sz="1800" b="1" dirty="0">
              <a:solidFill>
                <a:srgbClr val="0000CC"/>
              </a:solidFill>
              <a:latin typeface="Arial Rounded MT Bold" panose="020F0704030504030204" pitchFamily="34" charset="0"/>
              <a:cs typeface="Garamond"/>
            </a:endParaRPr>
          </a:p>
          <a:p>
            <a:pPr algn="l"/>
            <a:endParaRPr lang="en-US" sz="1800" dirty="0" smtClean="0">
              <a:solidFill>
                <a:srgbClr val="0000CC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sz="1800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1" y="3335847"/>
            <a:ext cx="5314950" cy="1630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2" y="5142529"/>
            <a:ext cx="5314950" cy="1630785"/>
          </a:xfrm>
          <a:prstGeom prst="rect">
            <a:avLst/>
          </a:prstGeom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7252" y="0"/>
            <a:ext cx="9136747" cy="11901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7345" marR="193040">
              <a:spcBef>
                <a:spcPts val="0"/>
              </a:spcBef>
              <a:spcAft>
                <a:spcPts val="0"/>
              </a:spcAft>
            </a:pPr>
            <a:r>
              <a:rPr lang="pt-PT" sz="5400" b="1" dirty="0" smtClean="0">
                <a:solidFill>
                  <a:srgbClr val="0000CC"/>
                </a:solidFill>
                <a:latin typeface="Century Gothic"/>
                <a:ea typeface="ＭＳ 明朝"/>
                <a:cs typeface="Times New Roman"/>
              </a:rPr>
              <a:t>Turismo</a:t>
            </a:r>
            <a:endParaRPr lang="en-US" sz="2800" b="1" dirty="0">
              <a:solidFill>
                <a:srgbClr val="0000CC"/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20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15" y="1049723"/>
            <a:ext cx="3233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pt-PT" sz="2400" dirty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Reino </a:t>
            </a: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Unido</a:t>
            </a:r>
          </a:p>
          <a:p>
            <a:pPr marL="742950" lvl="1" indent="-285750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Alemanha</a:t>
            </a:r>
            <a:endParaRPr lang="pt-PT" sz="2400" dirty="0">
              <a:solidFill>
                <a:srgbClr val="0000CC"/>
              </a:solidFill>
              <a:latin typeface="Arial Rounded MT Bold" panose="020F0704030504030204" pitchFamily="34" charset="0"/>
              <a:cs typeface="BrowalliaUPC" pitchFamily="34" charset="-34"/>
            </a:endParaRPr>
          </a:p>
          <a:p>
            <a:pPr marL="742950" lvl="1" indent="-285750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Portugal</a:t>
            </a:r>
            <a:endParaRPr lang="pt-PT" sz="2400" dirty="0">
              <a:solidFill>
                <a:srgbClr val="0000CC"/>
              </a:solidFill>
              <a:latin typeface="Arial Rounded MT Bold" panose="020F0704030504030204" pitchFamily="34" charset="0"/>
              <a:cs typeface="BrowalliaUPC" pitchFamily="34" charset="-34"/>
            </a:endParaRPr>
          </a:p>
          <a:p>
            <a:pPr marL="742950" lvl="1" indent="-285750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Itália</a:t>
            </a:r>
          </a:p>
          <a:p>
            <a:pPr marL="742950" lvl="1" indent="-285750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Espanha</a:t>
            </a:r>
            <a:endParaRPr lang="pt-PT" sz="2400" dirty="0">
              <a:solidFill>
                <a:srgbClr val="0000CC"/>
              </a:solidFill>
              <a:latin typeface="Arial Rounded MT Bold" panose="020F0704030504030204" pitchFamily="34" charset="0"/>
              <a:cs typeface="BrowalliaUPC" pitchFamily="34" charset="-34"/>
            </a:endParaRPr>
          </a:p>
          <a:p>
            <a:pPr marL="742950" lvl="1" indent="-285750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Irlanda</a:t>
            </a:r>
            <a:endParaRPr lang="pt-PT" sz="2400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80"/>
          <a:stretch/>
        </p:blipFill>
        <p:spPr>
          <a:xfrm>
            <a:off x="0" y="3265714"/>
            <a:ext cx="9144000" cy="3812415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 rot="16200000">
            <a:off x="70958" y="1256189"/>
            <a:ext cx="1269901" cy="891118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0000CC"/>
                </a:solidFill>
                <a:cs typeface="BrowalliaUPC" pitchFamily="34" charset="-34"/>
              </a:rPr>
              <a:t>Pais</a:t>
            </a:r>
          </a:p>
          <a:p>
            <a:endParaRPr lang="pt-PT" sz="4000" b="1" dirty="0">
              <a:solidFill>
                <a:srgbClr val="0000CC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 rot="16200000">
            <a:off x="3735983" y="1496241"/>
            <a:ext cx="2101563" cy="891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Empresas</a:t>
            </a:r>
          </a:p>
          <a:p>
            <a:endParaRPr lang="pt-PT" sz="2800" b="1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6705" y="1122714"/>
            <a:ext cx="30107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pt-PT" sz="2200" dirty="0" err="1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Melia</a:t>
            </a:r>
            <a:endParaRPr lang="pt-PT" sz="2200" dirty="0">
              <a:solidFill>
                <a:srgbClr val="0000CC"/>
              </a:solidFill>
              <a:latin typeface="Arial Rounded MT Bold" panose="020F0704030504030204" pitchFamily="34" charset="0"/>
              <a:cs typeface="BrowalliaUPC" pitchFamily="34" charset="-34"/>
            </a:endParaRPr>
          </a:p>
          <a:p>
            <a:pPr marL="742950" lvl="1" indent="-285750">
              <a:buFont typeface="Arial"/>
              <a:buChar char="•"/>
            </a:pPr>
            <a:r>
              <a:rPr lang="pt-PT" sz="2200" dirty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Tui</a:t>
            </a:r>
          </a:p>
          <a:p>
            <a:pPr marL="742950" lvl="1" indent="-285750">
              <a:buFont typeface="Arial"/>
              <a:buChar char="•"/>
            </a:pPr>
            <a:r>
              <a:rPr lang="pt-PT" sz="2200" dirty="0" err="1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Iberostar</a:t>
            </a:r>
            <a:endParaRPr lang="pt-PT" sz="2200" dirty="0" smtClean="0">
              <a:solidFill>
                <a:srgbClr val="0000CC"/>
              </a:solidFill>
              <a:latin typeface="Arial Rounded MT Bold" panose="020F0704030504030204" pitchFamily="34" charset="0"/>
              <a:cs typeface="BrowalliaUPC" pitchFamily="34" charset="-34"/>
            </a:endParaRPr>
          </a:p>
          <a:p>
            <a:pPr marL="742950" lvl="1" indent="-285750">
              <a:buFont typeface="Arial"/>
              <a:buChar char="•"/>
            </a:pPr>
            <a:r>
              <a:rPr lang="pt-PT" sz="2200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Riu</a:t>
            </a:r>
          </a:p>
          <a:p>
            <a:pPr marL="742950" lvl="1" indent="-285750">
              <a:buFont typeface="Arial"/>
              <a:buChar char="•"/>
            </a:pPr>
            <a:r>
              <a:rPr lang="pt-PT" sz="2200" dirty="0" err="1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Oasis</a:t>
            </a:r>
            <a:r>
              <a:rPr lang="pt-PT" sz="2200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 </a:t>
            </a:r>
            <a:r>
              <a:rPr lang="pt-PT" sz="2200" dirty="0" err="1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Altantico</a:t>
            </a:r>
            <a:endParaRPr lang="pt-PT" sz="2200" dirty="0" smtClean="0">
              <a:solidFill>
                <a:srgbClr val="0000CC"/>
              </a:solidFill>
              <a:latin typeface="Arial Rounded MT Bold" panose="020F0704030504030204" pitchFamily="34" charset="0"/>
              <a:cs typeface="BrowalliaUPC" pitchFamily="34" charset="-34"/>
            </a:endParaRPr>
          </a:p>
          <a:p>
            <a:pPr marL="742950" lvl="1" indent="-285750">
              <a:buFont typeface="Arial"/>
              <a:buChar char="•"/>
            </a:pPr>
            <a:r>
              <a:rPr lang="pt-PT" sz="2200" dirty="0" smtClean="0">
                <a:solidFill>
                  <a:srgbClr val="0000CC"/>
                </a:solidFill>
                <a:latin typeface="Arial Rounded MT Bold" panose="020F0704030504030204" pitchFamily="34" charset="0"/>
                <a:cs typeface="BrowalliaUPC" pitchFamily="34" charset="-34"/>
              </a:rPr>
              <a:t>Hilton</a:t>
            </a:r>
            <a:endParaRPr lang="pt-PT" sz="2200" dirty="0">
              <a:solidFill>
                <a:srgbClr val="0000CC"/>
              </a:solidFill>
              <a:latin typeface="Arial Rounded MT Bold" panose="020F0704030504030204" pitchFamily="34" charset="0"/>
              <a:cs typeface="BrowalliaUPC" pitchFamily="34" charset="-34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7252" y="0"/>
            <a:ext cx="9136747" cy="10497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7345" marR="193040">
              <a:spcBef>
                <a:spcPts val="0"/>
              </a:spcBef>
              <a:spcAft>
                <a:spcPts val="0"/>
              </a:spcAft>
            </a:pPr>
            <a:r>
              <a:rPr lang="pt-PT" sz="5400" b="1" dirty="0" smtClean="0">
                <a:solidFill>
                  <a:srgbClr val="0000CC"/>
                </a:solidFill>
                <a:latin typeface="Century Gothic"/>
                <a:ea typeface="ＭＳ 明朝"/>
                <a:cs typeface="Times New Roman"/>
              </a:rPr>
              <a:t>Turismo</a:t>
            </a:r>
            <a:endParaRPr lang="en-US" sz="2800" b="1" dirty="0">
              <a:solidFill>
                <a:srgbClr val="0000CC"/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3371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180"/>
            <a:ext cx="9144000" cy="3234088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571999" y="835161"/>
            <a:ext cx="4572000" cy="2721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Imobiliária </a:t>
            </a: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&amp; construção</a:t>
            </a:r>
          </a:p>
          <a:p>
            <a:pPr marL="285750" indent="-285750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Transportes</a:t>
            </a:r>
          </a:p>
          <a:p>
            <a:pPr marL="285750" indent="-285750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Turismo de Saúde</a:t>
            </a:r>
            <a:endParaRPr lang="en-US" sz="2400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Imobiliárias</a:t>
            </a:r>
            <a:endParaRPr lang="en-US" sz="2400" dirty="0" smtClean="0">
              <a:solidFill>
                <a:srgbClr val="0000CC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0000CC"/>
                </a:solidFill>
                <a:latin typeface="Arial Rounded MT Bold" panose="020F0704030504030204" pitchFamily="34" charset="0"/>
              </a:rPr>
              <a:t>Lojas</a:t>
            </a:r>
            <a:r>
              <a:rPr lang="en-US" sz="2400" dirty="0">
                <a:solidFill>
                  <a:srgbClr val="00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 Rounded MT Bold" panose="020F0704030504030204" pitchFamily="34" charset="0"/>
              </a:rPr>
              <a:t>Francas</a:t>
            </a:r>
            <a:endParaRPr lang="pt-PT" sz="2400" dirty="0" smtClean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636" y="876317"/>
            <a:ext cx="4289363" cy="2709229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Hotéis e </a:t>
            </a:r>
            <a:r>
              <a:rPr lang="pt-PT" sz="2400" i="1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Resorts</a:t>
            </a:r>
          </a:p>
          <a:p>
            <a:pPr marL="285750" indent="-285750" algn="l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Casinos</a:t>
            </a:r>
          </a:p>
          <a:p>
            <a:pPr marL="285750" indent="-285750" algn="l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Golfe </a:t>
            </a:r>
            <a:r>
              <a:rPr lang="pt-PT" sz="2400" i="1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resorts</a:t>
            </a:r>
            <a:endParaRPr lang="pt-PT" sz="2400" i="1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pt-PT" sz="2400" dirty="0">
                <a:solidFill>
                  <a:srgbClr val="0000CC"/>
                </a:solidFill>
                <a:latin typeface="Arial Rounded MT Bold" panose="020F0704030504030204" pitchFamily="34" charset="0"/>
              </a:rPr>
              <a:t>Centros de </a:t>
            </a: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conferencias</a:t>
            </a:r>
          </a:p>
          <a:p>
            <a:pPr marL="285750" indent="-285750" algn="l">
              <a:buFont typeface="Arial"/>
              <a:buChar char="•"/>
            </a:pPr>
            <a:r>
              <a:rPr lang="pt-PT" sz="2400" dirty="0" smtClean="0">
                <a:solidFill>
                  <a:srgbClr val="0000CC"/>
                </a:solidFill>
                <a:latin typeface="Arial Rounded MT Bold" panose="020F0704030504030204" pitchFamily="34" charset="0"/>
              </a:rPr>
              <a:t>Terminal de cruzeiro</a:t>
            </a:r>
            <a:endParaRPr lang="pt-PT" sz="2400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7252" y="0"/>
            <a:ext cx="9136747" cy="7647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7345" marR="193040">
              <a:spcBef>
                <a:spcPts val="0"/>
              </a:spcBef>
              <a:spcAft>
                <a:spcPts val="0"/>
              </a:spcAft>
            </a:pPr>
            <a:r>
              <a:rPr lang="pt-PT" sz="3600" b="1" dirty="0" smtClean="0">
                <a:solidFill>
                  <a:srgbClr val="0000CC"/>
                </a:solidFill>
                <a:latin typeface="Arial Rounded MT Bold" panose="020F0704030504030204" pitchFamily="34" charset="0"/>
                <a:ea typeface="ＭＳ 明朝"/>
                <a:cs typeface="Times New Roman"/>
              </a:rPr>
              <a:t>Oportunidades - Turismo</a:t>
            </a:r>
            <a:endParaRPr lang="en-US" sz="1600" b="1" dirty="0">
              <a:solidFill>
                <a:srgbClr val="0000CC"/>
              </a:solidFill>
              <a:effectLst/>
              <a:latin typeface="Arial Rounded MT Bold" panose="020F0704030504030204" pitchFamily="34" charset="0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93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3740" y="93248"/>
            <a:ext cx="6172200" cy="823939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800" b="1" dirty="0" smtClean="0"/>
              <a:t>Produtos turísticos</a:t>
            </a:r>
            <a:endParaRPr lang="pt-PT" sz="2800" b="1" dirty="0"/>
          </a:p>
        </p:txBody>
      </p:sp>
      <p:grpSp>
        <p:nvGrpSpPr>
          <p:cNvPr id="28" name="Grupo 27"/>
          <p:cNvGrpSpPr/>
          <p:nvPr/>
        </p:nvGrpSpPr>
        <p:grpSpPr>
          <a:xfrm>
            <a:off x="1010201" y="1103515"/>
            <a:ext cx="3107977" cy="5472000"/>
            <a:chOff x="727509" y="1236247"/>
            <a:chExt cx="4143969" cy="5472000"/>
          </a:xfrm>
        </p:grpSpPr>
        <p:grpSp>
          <p:nvGrpSpPr>
            <p:cNvPr id="26" name="Grupo 25"/>
            <p:cNvGrpSpPr/>
            <p:nvPr/>
          </p:nvGrpSpPr>
          <p:grpSpPr>
            <a:xfrm>
              <a:off x="727509" y="1236247"/>
              <a:ext cx="1291216" cy="5472000"/>
              <a:chOff x="2939768" y="1236247"/>
              <a:chExt cx="1291216" cy="5472000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768" y="1236247"/>
                <a:ext cx="1291216" cy="968410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768" y="2359562"/>
                <a:ext cx="1291216" cy="96841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768" y="4606191"/>
                <a:ext cx="1291216" cy="96841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768" y="3482876"/>
                <a:ext cx="1291216" cy="968410"/>
              </a:xfrm>
              <a:prstGeom prst="rect">
                <a:avLst/>
              </a:prstGeom>
            </p:spPr>
          </p:pic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768" y="5739837"/>
                <a:ext cx="1291216" cy="968410"/>
              </a:xfrm>
              <a:prstGeom prst="rect">
                <a:avLst/>
              </a:prstGeom>
            </p:spPr>
          </p:pic>
        </p:grpSp>
        <p:sp>
          <p:nvSpPr>
            <p:cNvPr id="6" name="CaixaDeTexto 5"/>
            <p:cNvSpPr txBox="1"/>
            <p:nvPr/>
          </p:nvSpPr>
          <p:spPr>
            <a:xfrm>
              <a:off x="2332501" y="1520397"/>
              <a:ext cx="1533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Sol e Mar</a:t>
              </a:r>
              <a:endParaRPr lang="pt-PT" sz="20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332500" y="2637829"/>
              <a:ext cx="2241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Saúde e bem estar</a:t>
              </a:r>
              <a:endParaRPr lang="pt-PT" sz="20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332500" y="3767026"/>
              <a:ext cx="2241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Cultural e Urbano</a:t>
              </a:r>
              <a:endParaRPr lang="pt-PT" sz="20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332500" y="4890341"/>
              <a:ext cx="25389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Cultural e Paisagístico</a:t>
              </a:r>
              <a:endParaRPr lang="pt-PT" sz="2000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332500" y="5997611"/>
              <a:ext cx="25389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Gastronomia e Grogue</a:t>
              </a:r>
              <a:endParaRPr lang="pt-PT" sz="20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530103" y="1103515"/>
            <a:ext cx="3002054" cy="5469250"/>
            <a:chOff x="7638936" y="1236247"/>
            <a:chExt cx="4002739" cy="5469250"/>
          </a:xfrm>
        </p:grpSpPr>
        <p:grpSp>
          <p:nvGrpSpPr>
            <p:cNvPr id="27" name="Grupo 26"/>
            <p:cNvGrpSpPr/>
            <p:nvPr/>
          </p:nvGrpSpPr>
          <p:grpSpPr>
            <a:xfrm>
              <a:off x="7638936" y="1236247"/>
              <a:ext cx="1283916" cy="5419248"/>
              <a:chOff x="7860156" y="1236247"/>
              <a:chExt cx="1283916" cy="5419248"/>
            </a:xfrm>
          </p:grpSpPr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158" y="3482876"/>
                <a:ext cx="1283914" cy="968410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158" y="2359562"/>
                <a:ext cx="1283914" cy="968410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158" y="1236247"/>
                <a:ext cx="1283913" cy="968412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8272" y="5739837"/>
                <a:ext cx="1275800" cy="915658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156" y="4626994"/>
                <a:ext cx="1283914" cy="947607"/>
              </a:xfrm>
              <a:prstGeom prst="rect">
                <a:avLst/>
              </a:prstGeom>
            </p:spPr>
          </p:pic>
        </p:grpSp>
        <p:sp>
          <p:nvSpPr>
            <p:cNvPr id="20" name="CaixaDeTexto 19"/>
            <p:cNvSpPr txBox="1"/>
            <p:nvPr/>
          </p:nvSpPr>
          <p:spPr>
            <a:xfrm>
              <a:off x="9211576" y="1520398"/>
              <a:ext cx="2360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Turismo de Natureza</a:t>
              </a:r>
              <a:endParaRPr lang="pt-PT" sz="2000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281648" y="2620000"/>
              <a:ext cx="2360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Golfe</a:t>
              </a:r>
              <a:endParaRPr lang="pt-PT" sz="2000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9211576" y="3765932"/>
              <a:ext cx="2360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Turismo náutico</a:t>
              </a:r>
              <a:endParaRPr lang="pt-PT" sz="2000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9281647" y="4898009"/>
              <a:ext cx="2360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Negócios</a:t>
              </a:r>
              <a:endParaRPr lang="pt-PT" sz="2000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9281648" y="5997611"/>
              <a:ext cx="2360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/>
                <a:t>Resorts residenciais</a:t>
              </a:r>
              <a:endParaRPr lang="pt-P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090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7391" y="187738"/>
            <a:ext cx="7984435" cy="690511"/>
          </a:xfrm>
        </p:spPr>
        <p:txBody>
          <a:bodyPr>
            <a:normAutofit fontScale="90000"/>
          </a:bodyPr>
          <a:lstStyle/>
          <a:p>
            <a:r>
              <a:rPr lang="pt-PT" sz="2700" dirty="0" smtClean="0"/>
              <a:t>Turismo </a:t>
            </a:r>
            <a:r>
              <a:rPr lang="pt-PT" sz="2700" dirty="0" smtClean="0"/>
              <a:t>de saúde e bem </a:t>
            </a:r>
            <a:r>
              <a:rPr lang="pt-PT" sz="2700" dirty="0" smtClean="0"/>
              <a:t>estar</a:t>
            </a:r>
            <a:r>
              <a:rPr lang="pt-PT" sz="3600" dirty="0"/>
              <a:t> </a:t>
            </a:r>
            <a:r>
              <a:rPr lang="en-US" sz="3600" dirty="0" smtClean="0"/>
              <a:t>–</a:t>
            </a:r>
            <a:r>
              <a:rPr lang="pt-PT" sz="3600" dirty="0" smtClean="0"/>
              <a:t> </a:t>
            </a:r>
            <a:r>
              <a:rPr lang="pt-PT" sz="1800" dirty="0" smtClean="0">
                <a:solidFill>
                  <a:srgbClr val="FF6600"/>
                </a:solidFill>
              </a:rPr>
              <a:t>Aposta Estrat</a:t>
            </a:r>
            <a:r>
              <a:rPr lang="pt-PT" sz="1800" dirty="0" smtClean="0">
                <a:solidFill>
                  <a:srgbClr val="FF6600"/>
                </a:solidFill>
              </a:rPr>
              <a:t>égica</a:t>
            </a:r>
            <a:endParaRPr lang="pt-PT" sz="1800" dirty="0">
              <a:solidFill>
                <a:srgbClr val="FF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482" y="966739"/>
            <a:ext cx="4108361" cy="5558606"/>
          </a:xfrm>
        </p:spPr>
        <p:txBody>
          <a:bodyPr>
            <a:normAutofit/>
          </a:bodyPr>
          <a:lstStyle/>
          <a:p>
            <a:pPr algn="just"/>
            <a:r>
              <a:rPr lang="pt-PT" sz="1400" dirty="0" smtClean="0"/>
              <a:t>Excepto </a:t>
            </a:r>
            <a:r>
              <a:rPr lang="pt-PT" sz="1400" dirty="0" smtClean="0"/>
              <a:t>áfrica do Sul, </a:t>
            </a:r>
            <a:r>
              <a:rPr lang="pt-PT" sz="1400" dirty="0" smtClean="0"/>
              <a:t>n</a:t>
            </a:r>
            <a:r>
              <a:rPr lang="pt-PT" sz="1400" dirty="0" smtClean="0"/>
              <a:t>o </a:t>
            </a:r>
            <a:r>
              <a:rPr lang="pt-PT" sz="1400" dirty="0" smtClean="0"/>
              <a:t>continente africano não existe ainda nenhum país a competir neste importante segmento de </a:t>
            </a:r>
            <a:r>
              <a:rPr lang="pt-PT" sz="1400" dirty="0" smtClean="0"/>
              <a:t>negócio</a:t>
            </a:r>
            <a:r>
              <a:rPr lang="pt-PT" sz="1400" dirty="0"/>
              <a:t> </a:t>
            </a:r>
            <a:r>
              <a:rPr lang="pt-PT" sz="1400" dirty="0" smtClean="0"/>
              <a:t>- </a:t>
            </a:r>
            <a:r>
              <a:rPr lang="pt-PT" sz="1400" dirty="0" smtClean="0"/>
              <a:t> </a:t>
            </a:r>
            <a:r>
              <a:rPr lang="pt-PT" sz="1400" i="1" dirty="0" smtClean="0"/>
              <a:t>Medical </a:t>
            </a:r>
            <a:r>
              <a:rPr lang="pt-PT" sz="1400" i="1" dirty="0" err="1" smtClean="0"/>
              <a:t>tourism</a:t>
            </a:r>
            <a:r>
              <a:rPr lang="pt-PT" sz="1400" dirty="0" smtClean="0"/>
              <a:t>.</a:t>
            </a:r>
          </a:p>
          <a:p>
            <a:pPr algn="just"/>
            <a:endParaRPr lang="pt-PT" sz="1400" dirty="0" smtClean="0"/>
          </a:p>
          <a:p>
            <a:pPr algn="just"/>
            <a:r>
              <a:rPr lang="pt-PT" sz="1400" b="1" dirty="0" smtClean="0"/>
              <a:t>Existe portanto uma grande janela de oportunidade para Cabo Verde se estabelecer como o destino tropical para turismo de saúde e reforma mais próximo da Europa. </a:t>
            </a:r>
            <a:endParaRPr lang="pt-PT" sz="1400" b="1" dirty="0" smtClean="0"/>
          </a:p>
          <a:p>
            <a:pPr algn="just"/>
            <a:endParaRPr lang="pt-PT" sz="1400" b="1" dirty="0"/>
          </a:p>
          <a:p>
            <a:pPr algn="just"/>
            <a:r>
              <a:rPr lang="pt-PT" sz="1400" b="1" dirty="0" smtClean="0"/>
              <a:t>Europa com mais de 95 mil milh</a:t>
            </a:r>
            <a:r>
              <a:rPr lang="pt-PT" sz="1400" b="1" dirty="0" smtClean="0"/>
              <a:t>ões de pessoas com mais de 65 anos</a:t>
            </a:r>
          </a:p>
          <a:p>
            <a:pPr algn="just"/>
            <a:endParaRPr lang="pt-PT" sz="1400" b="1" dirty="0" smtClean="0"/>
          </a:p>
          <a:p>
            <a:pPr algn="just"/>
            <a:r>
              <a:rPr lang="pt-PT" sz="1400" dirty="0" smtClean="0"/>
              <a:t>Criar um Programa de incentivos para reformados do estilo </a:t>
            </a:r>
            <a:r>
              <a:rPr lang="pt-PT" sz="1400" b="1" i="1" dirty="0" smtClean="0"/>
              <a:t>“Live in Cape Verde”,</a:t>
            </a:r>
            <a:r>
              <a:rPr lang="pt-PT" sz="1400" dirty="0" smtClean="0"/>
              <a:t> </a:t>
            </a:r>
            <a:r>
              <a:rPr lang="pt-PT" sz="1400" b="1" dirty="0" smtClean="0"/>
              <a:t>visando transformar Cabo Verde num destino de turismo de reforma/saúde conhecido mundialmente em 2020</a:t>
            </a:r>
            <a:r>
              <a:rPr lang="pt-PT" sz="1400" dirty="0" smtClean="0"/>
              <a:t>.</a:t>
            </a:r>
            <a:endParaRPr lang="pt-PT" sz="1400" dirty="0" smtClean="0"/>
          </a:p>
        </p:txBody>
      </p:sp>
      <p:pic>
        <p:nvPicPr>
          <p:cNvPr id="5" name="Picture 4" descr="https://fbcdn-sphotos-f-a.akamaihd.net/hphotos-ak-xap1/v/t1.0-9/988818_10203740504381533_187944955_n.jpg?oh=78c1ea63e8d61cb7aa6c2995e981c686&amp;oe=557A8F29&amp;__gda__=1438276352_4bcb599bd364aa62900080083d308c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25" y="1079857"/>
            <a:ext cx="226314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26" y="3818874"/>
            <a:ext cx="2262221" cy="212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F:\Almada Dias\As minhas imagens\IRT S Antao\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48" y="1086793"/>
            <a:ext cx="2256204" cy="225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Posição de Conteúdo 3" descr="C:\Users\User\Pictures\RB9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30" y="3895589"/>
            <a:ext cx="2228850" cy="1971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31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ilton.cabral\Downloads\1027598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8"/>
          <a:stretch/>
        </p:blipFill>
        <p:spPr bwMode="auto">
          <a:xfrm>
            <a:off x="5655653" y="2191657"/>
            <a:ext cx="3488347" cy="46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610683"/>
            <a:ext cx="6101255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Protecç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ão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dos 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investimentos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e 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segurança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do 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investidor</a:t>
            </a:r>
            <a:endParaRPr lang="en-US" sz="2000" b="1" dirty="0" smtClean="0">
              <a:solidFill>
                <a:srgbClr val="0000CC"/>
              </a:solidFill>
              <a:latin typeface="Arial Rounded MT Bold" pitchFamily="34" charset="0"/>
              <a:ea typeface="Ebrima" pitchFamily="2" charset="0"/>
              <a:cs typeface="Ebrima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Incentivos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atrativos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para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o 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IDE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000" b="1" dirty="0" smtClean="0">
                <a:solidFill>
                  <a:srgbClr val="0000CC"/>
                </a:solidFill>
                <a:latin typeface="Arial Rounded MT Bold" pitchFamily="34" charset="0"/>
                <a:cs typeface="BrowalliaUPC" pitchFamily="34" charset="-34"/>
              </a:rPr>
              <a:t>Estabilidade </a:t>
            </a:r>
            <a:r>
              <a:rPr lang="pt-PT" sz="2000" b="1" dirty="0" smtClean="0">
                <a:solidFill>
                  <a:srgbClr val="0000CC"/>
                </a:solidFill>
                <a:latin typeface="Arial Rounded MT Bold" pitchFamily="34" charset="0"/>
                <a:cs typeface="BrowalliaUPC" pitchFamily="34" charset="-34"/>
              </a:rPr>
              <a:t>- </a:t>
            </a:r>
            <a:r>
              <a:rPr lang="pt-PT" sz="2000" b="1" dirty="0" smtClean="0">
                <a:solidFill>
                  <a:srgbClr val="0000CC"/>
                </a:solidFill>
                <a:latin typeface="Arial Rounded MT Bold" pitchFamily="34" charset="0"/>
                <a:cs typeface="BrowalliaUPC" pitchFamily="34" charset="-34"/>
              </a:rPr>
              <a:t>Macro, </a:t>
            </a:r>
            <a:r>
              <a:rPr lang="pt-PT" sz="2000" b="1" dirty="0" smtClean="0">
                <a:solidFill>
                  <a:srgbClr val="0000CC"/>
                </a:solidFill>
                <a:latin typeface="Arial Rounded MT Bold" pitchFamily="34" charset="0"/>
                <a:cs typeface="BrowalliaUPC" pitchFamily="34" charset="-34"/>
              </a:rPr>
              <a:t>Política, Social, </a:t>
            </a:r>
            <a:r>
              <a:rPr lang="pt-PT" sz="2000" b="1" dirty="0" smtClean="0">
                <a:solidFill>
                  <a:srgbClr val="0000CC"/>
                </a:solidFill>
                <a:latin typeface="Arial Rounded MT Bold" pitchFamily="34" charset="0"/>
                <a:cs typeface="BrowalliaUPC" pitchFamily="34" charset="-34"/>
              </a:rPr>
              <a:t>Cambial (paridade fixa com o euro)</a:t>
            </a:r>
            <a:endParaRPr lang="pt-PT" sz="2000" b="1" dirty="0" smtClean="0">
              <a:solidFill>
                <a:srgbClr val="0000CC"/>
              </a:solidFill>
              <a:latin typeface="Arial Rounded MT Bold" pitchFamily="34" charset="0"/>
              <a:cs typeface="BrowalliaUPC" pitchFamily="34" charset="-34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sz="2000" b="1" dirty="0" smtClean="0">
                <a:solidFill>
                  <a:srgbClr val="0000CC"/>
                </a:solidFill>
                <a:latin typeface="Arial Rounded MT Bold" pitchFamily="34" charset="0"/>
                <a:cs typeface="BrowalliaUPC" pitchFamily="34" charset="-34"/>
              </a:rPr>
              <a:t>BOAS INFRAESTRUTURAS – Portos, aeroportos, estradas, internet etc.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Ambiente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de 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neg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ócios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seguro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estável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e </a:t>
            </a:r>
            <a:r>
              <a:rPr lang="en-US" sz="20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vantajoso</a:t>
            </a:r>
            <a:endParaRPr lang="pt-PT" sz="2000" b="1" dirty="0" smtClean="0">
              <a:solidFill>
                <a:srgbClr val="0000CC"/>
              </a:solidFill>
              <a:latin typeface="Arial Rounded MT Bold" pitchFamily="34" charset="0"/>
              <a:cs typeface="BrowalliaUPC" pitchFamily="34" charset="-34"/>
            </a:endParaRPr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0" y="1403135"/>
            <a:ext cx="9144000" cy="898634"/>
          </a:xfrm>
        </p:spPr>
        <p:txBody>
          <a:bodyPr>
            <a:normAutofit/>
          </a:bodyPr>
          <a:lstStyle>
            <a:extLst/>
          </a:lstStyle>
          <a:p>
            <a:pPr algn="l"/>
            <a:r>
              <a:rPr lang="pt-PT" sz="3600" u="sng" dirty="0" smtClean="0">
                <a:solidFill>
                  <a:srgbClr val="0000CC"/>
                </a:solidFill>
                <a:latin typeface="Arial Rounded MT Bold" pitchFamily="34" charset="0"/>
                <a:cs typeface="Calibri" pitchFamily="34" charset="0"/>
              </a:rPr>
              <a:t>RAZÕES </a:t>
            </a:r>
            <a:r>
              <a:rPr lang="pt-PT" sz="3600" u="sng" dirty="0" smtClean="0">
                <a:solidFill>
                  <a:srgbClr val="0000CC"/>
                </a:solidFill>
                <a:latin typeface="Arial Rounded MT Bold" pitchFamily="34" charset="0"/>
                <a:cs typeface="Calibri" pitchFamily="34" charset="0"/>
              </a:rPr>
              <a:t>PARA </a:t>
            </a:r>
            <a:r>
              <a:rPr lang="pt-PT" sz="3600" b="1" u="sng" noProof="0" dirty="0" smtClean="0">
                <a:solidFill>
                  <a:srgbClr val="0000CC"/>
                </a:solidFill>
                <a:latin typeface="Arial Rounded MT Bold" pitchFamily="34" charset="0"/>
                <a:cs typeface="Calibri" pitchFamily="34" charset="0"/>
              </a:rPr>
              <a:t>INVESTIR…</a:t>
            </a:r>
          </a:p>
        </p:txBody>
      </p:sp>
      <p:sp>
        <p:nvSpPr>
          <p:cNvPr id="12" name="Rectangle 1"/>
          <p:cNvSpPr txBox="1">
            <a:spLocks/>
          </p:cNvSpPr>
          <p:nvPr/>
        </p:nvSpPr>
        <p:spPr>
          <a:xfrm>
            <a:off x="0" y="263764"/>
            <a:ext cx="9144000" cy="898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PT" sz="3600" b="1" u="sng" dirty="0" smtClean="0">
                <a:solidFill>
                  <a:srgbClr val="0000CC"/>
                </a:solidFill>
                <a:latin typeface="Arial Rounded MT Bold" pitchFamily="34" charset="0"/>
                <a:cs typeface="Calibri" pitchFamily="34" charset="0"/>
              </a:rPr>
              <a:t>Porque Cabo Verde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LOCALIZAÇ</a:t>
            </a:r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ÃO</a:t>
            </a:r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 </a:t>
            </a:r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GEOGRÁFICA</a:t>
            </a:r>
            <a:endParaRPr lang="pt-PT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4" name="3 Imagen" descr="Cabo_verde_isl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8741" y="1714488"/>
            <a:ext cx="4945259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4.bp.blogspot.com/-d4NFdGddVQg/Tjt7vIngjJI/AAAAAAAAEWU/rpM-pj6srA4/s640/Globo+Terr%25C3%25A1queo+Cabo+Verd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643050"/>
            <a:ext cx="4572032" cy="4572032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/>
        </p:nvGraphicFramePr>
        <p:xfrm>
          <a:off x="1214414" y="2786058"/>
          <a:ext cx="6500858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874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2E094-55D5-4A2B-B232-B4F78C158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652E094-55D5-4A2B-B232-B4F78C158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728514-F653-454E-97BC-54ADF64DF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61728514-F653-454E-97BC-54ADF64DF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BF65F-6C3D-4677-BDE5-5F367FE37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327BF65F-6C3D-4677-BDE5-5F367FE37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3559" y="2287157"/>
            <a:ext cx="6290441" cy="4216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Clima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tropical e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agrad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ável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durante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o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ano</a:t>
            </a:r>
            <a:endParaRPr lang="en-US" sz="2400" b="1" dirty="0" smtClean="0">
              <a:solidFill>
                <a:srgbClr val="0000CC"/>
              </a:solidFill>
              <a:latin typeface="Arial Rounded MT Bold" pitchFamily="34" charset="0"/>
              <a:ea typeface="Ebrima" pitchFamily="2" charset="0"/>
              <a:cs typeface="Ebrima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endParaRPr lang="en-US" sz="900" b="1" dirty="0" smtClean="0">
              <a:solidFill>
                <a:srgbClr val="0000CC"/>
              </a:solidFill>
              <a:latin typeface="Arial Rounded MT Bold" pitchFamily="34" charset="0"/>
              <a:ea typeface="Ebrima" pitchFamily="2" charset="0"/>
              <a:cs typeface="Ebrima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Aus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ência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doenças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endémicas</a:t>
            </a:r>
            <a:endParaRPr lang="en-US" sz="1600" b="1" dirty="0" smtClean="0">
              <a:solidFill>
                <a:srgbClr val="0000CC"/>
              </a:solidFill>
              <a:latin typeface="Arial Rounded MT Bold" pitchFamily="34" charset="0"/>
              <a:cs typeface="BrowalliaUPC" pitchFamily="34" charset="-34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endParaRPr lang="en-US" sz="900" b="1" dirty="0" smtClean="0">
              <a:solidFill>
                <a:srgbClr val="0000CC"/>
              </a:solidFill>
              <a:latin typeface="Arial Rounded MT Bold" pitchFamily="34" charset="0"/>
              <a:cs typeface="BrowalliaUPC" pitchFamily="34" charset="-34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Sector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financeiro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eficiente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e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moderno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endParaRPr lang="en-US" sz="900" b="1" dirty="0" smtClean="0">
              <a:solidFill>
                <a:srgbClr val="0000CC"/>
              </a:solidFill>
              <a:latin typeface="Arial Rounded MT Bold" pitchFamily="34" charset="0"/>
              <a:ea typeface="Ebrima" pitchFamily="2" charset="0"/>
              <a:cs typeface="Ebrima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Mão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obra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disponível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e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qualificada</a:t>
            </a:r>
            <a:endParaRPr lang="en-US" sz="2400" b="1" dirty="0" smtClean="0">
              <a:solidFill>
                <a:srgbClr val="0000CC"/>
              </a:solidFill>
              <a:latin typeface="Arial Rounded MT Bold" pitchFamily="34" charset="0"/>
              <a:ea typeface="Ebrima" pitchFamily="2" charset="0"/>
              <a:cs typeface="Ebrima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endParaRPr lang="en-US" sz="900" b="1" dirty="0" smtClean="0">
              <a:solidFill>
                <a:srgbClr val="0000CC"/>
              </a:solidFill>
              <a:latin typeface="Arial Rounded MT Bold" pitchFamily="34" charset="0"/>
              <a:ea typeface="Ebrima" pitchFamily="2" charset="0"/>
              <a:cs typeface="Ebrima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Suporte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institucional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/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Balcão</a:t>
            </a:r>
            <a:r>
              <a:rPr lang="en-US" sz="2400" b="1" dirty="0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 Rounded MT Bold" pitchFamily="34" charset="0"/>
                <a:ea typeface="Ebrima" pitchFamily="2" charset="0"/>
                <a:cs typeface="Ebrima" pitchFamily="2" charset="0"/>
              </a:rPr>
              <a:t>único</a:t>
            </a:r>
            <a:endParaRPr lang="pt-PT" sz="2400" b="1" dirty="0">
              <a:solidFill>
                <a:srgbClr val="0000CC"/>
              </a:solidFill>
              <a:latin typeface="Arial Rounded MT Bold" pitchFamily="34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0" y="590335"/>
            <a:ext cx="9144000" cy="898634"/>
          </a:xfrm>
        </p:spPr>
        <p:txBody>
          <a:bodyPr>
            <a:normAutofit/>
          </a:bodyPr>
          <a:lstStyle>
            <a:extLst/>
          </a:lstStyle>
          <a:p>
            <a:pPr algn="l"/>
            <a:r>
              <a:rPr lang="pt-PT" sz="3600" u="sng" dirty="0" smtClean="0">
                <a:solidFill>
                  <a:srgbClr val="0000CC"/>
                </a:solidFill>
                <a:latin typeface="Arial Rounded MT Bold" pitchFamily="34" charset="0"/>
                <a:cs typeface="Calibri" pitchFamily="34" charset="0"/>
              </a:rPr>
              <a:t>RAZÕES </a:t>
            </a:r>
            <a:r>
              <a:rPr lang="pt-PT" sz="3600" u="sng" dirty="0" smtClean="0">
                <a:solidFill>
                  <a:srgbClr val="0000CC"/>
                </a:solidFill>
                <a:latin typeface="Arial Rounded MT Bold" pitchFamily="34" charset="0"/>
                <a:cs typeface="Calibri" pitchFamily="34" charset="0"/>
              </a:rPr>
              <a:t>PARA </a:t>
            </a:r>
            <a:r>
              <a:rPr lang="pt-PT" sz="3600" b="1" u="sng" noProof="0" dirty="0" smtClean="0">
                <a:solidFill>
                  <a:srgbClr val="0000CC"/>
                </a:solidFill>
                <a:latin typeface="Arial Rounded MT Bold" pitchFamily="34" charset="0"/>
                <a:cs typeface="Calibri" pitchFamily="34" charset="0"/>
              </a:rPr>
              <a:t>INVESTIR…</a:t>
            </a:r>
          </a:p>
        </p:txBody>
      </p:sp>
      <p:pic>
        <p:nvPicPr>
          <p:cNvPr id="11" name="Picture 10" descr="WorldMap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126210"/>
            <a:ext cx="2916621" cy="2498572"/>
          </a:xfrm>
          <a:prstGeom prst="rect">
            <a:avLst/>
          </a:prstGeom>
          <a:gradFill>
            <a:gsLst>
              <a:gs pos="0">
                <a:srgbClr val="000082"/>
              </a:gs>
              <a:gs pos="0">
                <a:srgbClr val="000082">
                  <a:alpha val="76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3300"/>
            </a:solidFill>
          </a:ln>
        </p:spPr>
      </p:pic>
      <p:pic>
        <p:nvPicPr>
          <p:cNvPr id="12" name="Picture 11" descr="imagesCA8ROTM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61541"/>
            <a:ext cx="2932386" cy="2196459"/>
          </a:xfrm>
          <a:prstGeom prst="rect">
            <a:avLst/>
          </a:prstGeom>
        </p:spPr>
      </p:pic>
      <p:sp>
        <p:nvSpPr>
          <p:cNvPr id="14" name="Bent Arrow 13"/>
          <p:cNvSpPr/>
          <p:nvPr/>
        </p:nvSpPr>
        <p:spPr>
          <a:xfrm rot="19508448">
            <a:off x="-24438" y="3745561"/>
            <a:ext cx="1609662" cy="1510987"/>
          </a:xfrm>
          <a:prstGeom prst="bentArrow">
            <a:avLst>
              <a:gd name="adj1" fmla="val 4516"/>
              <a:gd name="adj2" fmla="val 9759"/>
              <a:gd name="adj3" fmla="val 25000"/>
              <a:gd name="adj4" fmla="val 74632"/>
            </a:avLst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31094" y="3390900"/>
            <a:ext cx="82850" cy="77512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1278730" y="3369469"/>
            <a:ext cx="111919" cy="15954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reeform 16"/>
          <p:cNvSpPr/>
          <p:nvPr/>
        </p:nvSpPr>
        <p:spPr>
          <a:xfrm>
            <a:off x="464343" y="3002756"/>
            <a:ext cx="550069" cy="400049"/>
          </a:xfrm>
          <a:custGeom>
            <a:avLst/>
            <a:gdLst>
              <a:gd name="connsiteX0" fmla="*/ 379295 w 482292"/>
              <a:gd name="connsiteY0" fmla="*/ 85725 h 330994"/>
              <a:gd name="connsiteX1" fmla="*/ 391201 w 482292"/>
              <a:gd name="connsiteY1" fmla="*/ 83344 h 330994"/>
              <a:gd name="connsiteX2" fmla="*/ 400726 w 482292"/>
              <a:gd name="connsiteY2" fmla="*/ 80963 h 330994"/>
              <a:gd name="connsiteX3" fmla="*/ 453113 w 482292"/>
              <a:gd name="connsiteY3" fmla="*/ 83344 h 330994"/>
              <a:gd name="connsiteX4" fmla="*/ 460257 w 482292"/>
              <a:gd name="connsiteY4" fmla="*/ 85725 h 330994"/>
              <a:gd name="connsiteX5" fmla="*/ 467401 w 482292"/>
              <a:gd name="connsiteY5" fmla="*/ 90488 h 330994"/>
              <a:gd name="connsiteX6" fmla="*/ 481688 w 482292"/>
              <a:gd name="connsiteY6" fmla="*/ 95250 h 330994"/>
              <a:gd name="connsiteX7" fmla="*/ 479307 w 482292"/>
              <a:gd name="connsiteY7" fmla="*/ 145256 h 330994"/>
              <a:gd name="connsiteX8" fmla="*/ 472163 w 482292"/>
              <a:gd name="connsiteY8" fmla="*/ 147638 h 330994"/>
              <a:gd name="connsiteX9" fmla="*/ 457876 w 482292"/>
              <a:gd name="connsiteY9" fmla="*/ 157163 h 330994"/>
              <a:gd name="connsiteX10" fmla="*/ 453113 w 482292"/>
              <a:gd name="connsiteY10" fmla="*/ 164306 h 330994"/>
              <a:gd name="connsiteX11" fmla="*/ 431682 w 482292"/>
              <a:gd name="connsiteY11" fmla="*/ 176213 h 330994"/>
              <a:gd name="connsiteX12" fmla="*/ 422157 w 482292"/>
              <a:gd name="connsiteY12" fmla="*/ 190500 h 330994"/>
              <a:gd name="connsiteX13" fmla="*/ 417395 w 482292"/>
              <a:gd name="connsiteY13" fmla="*/ 197644 h 330994"/>
              <a:gd name="connsiteX14" fmla="*/ 412632 w 482292"/>
              <a:gd name="connsiteY14" fmla="*/ 211931 h 330994"/>
              <a:gd name="connsiteX15" fmla="*/ 410251 w 482292"/>
              <a:gd name="connsiteY15" fmla="*/ 219075 h 330994"/>
              <a:gd name="connsiteX16" fmla="*/ 407870 w 482292"/>
              <a:gd name="connsiteY16" fmla="*/ 233363 h 330994"/>
              <a:gd name="connsiteX17" fmla="*/ 393582 w 482292"/>
              <a:gd name="connsiteY17" fmla="*/ 240506 h 330994"/>
              <a:gd name="connsiteX18" fmla="*/ 386438 w 482292"/>
              <a:gd name="connsiteY18" fmla="*/ 245269 h 330994"/>
              <a:gd name="connsiteX19" fmla="*/ 372151 w 482292"/>
              <a:gd name="connsiteY19" fmla="*/ 250031 h 330994"/>
              <a:gd name="connsiteX20" fmla="*/ 369770 w 482292"/>
              <a:gd name="connsiteY20" fmla="*/ 257175 h 330994"/>
              <a:gd name="connsiteX21" fmla="*/ 362626 w 482292"/>
              <a:gd name="connsiteY21" fmla="*/ 261938 h 330994"/>
              <a:gd name="connsiteX22" fmla="*/ 341195 w 482292"/>
              <a:gd name="connsiteY22" fmla="*/ 278606 h 330994"/>
              <a:gd name="connsiteX23" fmla="*/ 334051 w 482292"/>
              <a:gd name="connsiteY23" fmla="*/ 283369 h 330994"/>
              <a:gd name="connsiteX24" fmla="*/ 312620 w 482292"/>
              <a:gd name="connsiteY24" fmla="*/ 290513 h 330994"/>
              <a:gd name="connsiteX25" fmla="*/ 305476 w 482292"/>
              <a:gd name="connsiteY25" fmla="*/ 292894 h 330994"/>
              <a:gd name="connsiteX26" fmla="*/ 303095 w 482292"/>
              <a:gd name="connsiteY26" fmla="*/ 300038 h 330994"/>
              <a:gd name="connsiteX27" fmla="*/ 298332 w 482292"/>
              <a:gd name="connsiteY27" fmla="*/ 307181 h 330994"/>
              <a:gd name="connsiteX28" fmla="*/ 291188 w 482292"/>
              <a:gd name="connsiteY28" fmla="*/ 309563 h 330994"/>
              <a:gd name="connsiteX29" fmla="*/ 267376 w 482292"/>
              <a:gd name="connsiteY29" fmla="*/ 311944 h 330994"/>
              <a:gd name="connsiteX30" fmla="*/ 253088 w 482292"/>
              <a:gd name="connsiteY30" fmla="*/ 321469 h 330994"/>
              <a:gd name="connsiteX31" fmla="*/ 238801 w 482292"/>
              <a:gd name="connsiteY31" fmla="*/ 326231 h 330994"/>
              <a:gd name="connsiteX32" fmla="*/ 176888 w 482292"/>
              <a:gd name="connsiteY32" fmla="*/ 330994 h 330994"/>
              <a:gd name="connsiteX33" fmla="*/ 164982 w 482292"/>
              <a:gd name="connsiteY33" fmla="*/ 328613 h 330994"/>
              <a:gd name="connsiteX34" fmla="*/ 150695 w 482292"/>
              <a:gd name="connsiteY34" fmla="*/ 319088 h 330994"/>
              <a:gd name="connsiteX35" fmla="*/ 145932 w 482292"/>
              <a:gd name="connsiteY35" fmla="*/ 311944 h 330994"/>
              <a:gd name="connsiteX36" fmla="*/ 124501 w 482292"/>
              <a:gd name="connsiteY36" fmla="*/ 292894 h 330994"/>
              <a:gd name="connsiteX37" fmla="*/ 119738 w 482292"/>
              <a:gd name="connsiteY37" fmla="*/ 285750 h 330994"/>
              <a:gd name="connsiteX38" fmla="*/ 114976 w 482292"/>
              <a:gd name="connsiteY38" fmla="*/ 271463 h 330994"/>
              <a:gd name="connsiteX39" fmla="*/ 107832 w 482292"/>
              <a:gd name="connsiteY39" fmla="*/ 242888 h 330994"/>
              <a:gd name="connsiteX40" fmla="*/ 103070 w 482292"/>
              <a:gd name="connsiteY40" fmla="*/ 235744 h 330994"/>
              <a:gd name="connsiteX41" fmla="*/ 95926 w 482292"/>
              <a:gd name="connsiteY41" fmla="*/ 230981 h 330994"/>
              <a:gd name="connsiteX42" fmla="*/ 91163 w 482292"/>
              <a:gd name="connsiteY42" fmla="*/ 223838 h 330994"/>
              <a:gd name="connsiteX43" fmla="*/ 86401 w 482292"/>
              <a:gd name="connsiteY43" fmla="*/ 214313 h 330994"/>
              <a:gd name="connsiteX44" fmla="*/ 74495 w 482292"/>
              <a:gd name="connsiteY44" fmla="*/ 200025 h 330994"/>
              <a:gd name="connsiteX45" fmla="*/ 64970 w 482292"/>
              <a:gd name="connsiteY45" fmla="*/ 178594 h 330994"/>
              <a:gd name="connsiteX46" fmla="*/ 57826 w 482292"/>
              <a:gd name="connsiteY46" fmla="*/ 173831 h 330994"/>
              <a:gd name="connsiteX47" fmla="*/ 50682 w 482292"/>
              <a:gd name="connsiteY47" fmla="*/ 157163 h 330994"/>
              <a:gd name="connsiteX48" fmla="*/ 41157 w 482292"/>
              <a:gd name="connsiteY48" fmla="*/ 142875 h 330994"/>
              <a:gd name="connsiteX49" fmla="*/ 36395 w 482292"/>
              <a:gd name="connsiteY49" fmla="*/ 130969 h 330994"/>
              <a:gd name="connsiteX50" fmla="*/ 26870 w 482292"/>
              <a:gd name="connsiteY50" fmla="*/ 119063 h 330994"/>
              <a:gd name="connsiteX51" fmla="*/ 17345 w 482292"/>
              <a:gd name="connsiteY51" fmla="*/ 104775 h 330994"/>
              <a:gd name="connsiteX52" fmla="*/ 12582 w 482292"/>
              <a:gd name="connsiteY52" fmla="*/ 90488 h 330994"/>
              <a:gd name="connsiteX53" fmla="*/ 10201 w 482292"/>
              <a:gd name="connsiteY53" fmla="*/ 80963 h 330994"/>
              <a:gd name="connsiteX54" fmla="*/ 7820 w 482292"/>
              <a:gd name="connsiteY54" fmla="*/ 73819 h 330994"/>
              <a:gd name="connsiteX55" fmla="*/ 5438 w 482292"/>
              <a:gd name="connsiteY55" fmla="*/ 54769 h 330994"/>
              <a:gd name="connsiteX56" fmla="*/ 5438 w 482292"/>
              <a:gd name="connsiteY56" fmla="*/ 7144 h 330994"/>
              <a:gd name="connsiteX57" fmla="*/ 19726 w 482292"/>
              <a:gd name="connsiteY57" fmla="*/ 0 h 330994"/>
              <a:gd name="connsiteX58" fmla="*/ 57826 w 482292"/>
              <a:gd name="connsiteY58" fmla="*/ 4763 h 330994"/>
              <a:gd name="connsiteX59" fmla="*/ 64970 w 482292"/>
              <a:gd name="connsiteY59" fmla="*/ 7144 h 330994"/>
              <a:gd name="connsiteX60" fmla="*/ 79257 w 482292"/>
              <a:gd name="connsiteY60" fmla="*/ 14288 h 330994"/>
              <a:gd name="connsiteX61" fmla="*/ 98307 w 482292"/>
              <a:gd name="connsiteY61" fmla="*/ 23813 h 330994"/>
              <a:gd name="connsiteX62" fmla="*/ 110213 w 482292"/>
              <a:gd name="connsiteY62" fmla="*/ 26194 h 330994"/>
              <a:gd name="connsiteX63" fmla="*/ 136407 w 482292"/>
              <a:gd name="connsiteY63" fmla="*/ 33338 h 330994"/>
              <a:gd name="connsiteX64" fmla="*/ 148313 w 482292"/>
              <a:gd name="connsiteY64" fmla="*/ 35719 h 330994"/>
              <a:gd name="connsiteX65" fmla="*/ 274520 w 482292"/>
              <a:gd name="connsiteY65" fmla="*/ 38100 h 330994"/>
              <a:gd name="connsiteX66" fmla="*/ 272138 w 482292"/>
              <a:gd name="connsiteY66" fmla="*/ 64294 h 330994"/>
              <a:gd name="connsiteX67" fmla="*/ 276901 w 482292"/>
              <a:gd name="connsiteY67" fmla="*/ 92869 h 330994"/>
              <a:gd name="connsiteX68" fmla="*/ 281663 w 482292"/>
              <a:gd name="connsiteY68" fmla="*/ 107156 h 330994"/>
              <a:gd name="connsiteX69" fmla="*/ 284045 w 482292"/>
              <a:gd name="connsiteY69" fmla="*/ 114300 h 330994"/>
              <a:gd name="connsiteX70" fmla="*/ 298332 w 482292"/>
              <a:gd name="connsiteY70" fmla="*/ 121444 h 330994"/>
              <a:gd name="connsiteX71" fmla="*/ 315001 w 482292"/>
              <a:gd name="connsiteY71" fmla="*/ 138113 h 330994"/>
              <a:gd name="connsiteX72" fmla="*/ 322145 w 482292"/>
              <a:gd name="connsiteY72" fmla="*/ 142875 h 330994"/>
              <a:gd name="connsiteX73" fmla="*/ 334051 w 482292"/>
              <a:gd name="connsiteY73" fmla="*/ 140494 h 330994"/>
              <a:gd name="connsiteX74" fmla="*/ 338813 w 482292"/>
              <a:gd name="connsiteY74" fmla="*/ 133350 h 330994"/>
              <a:gd name="connsiteX75" fmla="*/ 345957 w 482292"/>
              <a:gd name="connsiteY75" fmla="*/ 130969 h 330994"/>
              <a:gd name="connsiteX76" fmla="*/ 362626 w 482292"/>
              <a:gd name="connsiteY76" fmla="*/ 116681 h 330994"/>
              <a:gd name="connsiteX77" fmla="*/ 372151 w 482292"/>
              <a:gd name="connsiteY77" fmla="*/ 114300 h 330994"/>
              <a:gd name="connsiteX78" fmla="*/ 379295 w 482292"/>
              <a:gd name="connsiteY78" fmla="*/ 107156 h 330994"/>
              <a:gd name="connsiteX79" fmla="*/ 386438 w 482292"/>
              <a:gd name="connsiteY79" fmla="*/ 102394 h 330994"/>
              <a:gd name="connsiteX80" fmla="*/ 405488 w 482292"/>
              <a:gd name="connsiteY80" fmla="*/ 97631 h 330994"/>
              <a:gd name="connsiteX81" fmla="*/ 434063 w 482292"/>
              <a:gd name="connsiteY81" fmla="*/ 80963 h 330994"/>
              <a:gd name="connsiteX82" fmla="*/ 429301 w 482292"/>
              <a:gd name="connsiteY82" fmla="*/ 76200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82292" h="330994">
                <a:moveTo>
                  <a:pt x="379295" y="85725"/>
                </a:moveTo>
                <a:cubicBezTo>
                  <a:pt x="383264" y="84931"/>
                  <a:pt x="387250" y="84222"/>
                  <a:pt x="391201" y="83344"/>
                </a:cubicBezTo>
                <a:cubicBezTo>
                  <a:pt x="394396" y="82634"/>
                  <a:pt x="397453" y="80963"/>
                  <a:pt x="400726" y="80963"/>
                </a:cubicBezTo>
                <a:cubicBezTo>
                  <a:pt x="418206" y="80963"/>
                  <a:pt x="435651" y="82550"/>
                  <a:pt x="453113" y="83344"/>
                </a:cubicBezTo>
                <a:cubicBezTo>
                  <a:pt x="455494" y="84138"/>
                  <a:pt x="458012" y="84602"/>
                  <a:pt x="460257" y="85725"/>
                </a:cubicBezTo>
                <a:cubicBezTo>
                  <a:pt x="462817" y="87005"/>
                  <a:pt x="464786" y="89326"/>
                  <a:pt x="467401" y="90488"/>
                </a:cubicBezTo>
                <a:cubicBezTo>
                  <a:pt x="471988" y="92527"/>
                  <a:pt x="481688" y="95250"/>
                  <a:pt x="481688" y="95250"/>
                </a:cubicBezTo>
                <a:cubicBezTo>
                  <a:pt x="480894" y="111919"/>
                  <a:pt x="482292" y="128838"/>
                  <a:pt x="479307" y="145256"/>
                </a:cubicBezTo>
                <a:cubicBezTo>
                  <a:pt x="478858" y="147726"/>
                  <a:pt x="474357" y="146419"/>
                  <a:pt x="472163" y="147638"/>
                </a:cubicBezTo>
                <a:cubicBezTo>
                  <a:pt x="467160" y="150418"/>
                  <a:pt x="457876" y="157163"/>
                  <a:pt x="457876" y="157163"/>
                </a:cubicBezTo>
                <a:cubicBezTo>
                  <a:pt x="456288" y="159544"/>
                  <a:pt x="455267" y="162422"/>
                  <a:pt x="453113" y="164306"/>
                </a:cubicBezTo>
                <a:cubicBezTo>
                  <a:pt x="443035" y="173124"/>
                  <a:pt x="441494" y="172942"/>
                  <a:pt x="431682" y="176213"/>
                </a:cubicBezTo>
                <a:cubicBezTo>
                  <a:pt x="418142" y="189752"/>
                  <a:pt x="429048" y="176717"/>
                  <a:pt x="422157" y="190500"/>
                </a:cubicBezTo>
                <a:cubicBezTo>
                  <a:pt x="420877" y="193060"/>
                  <a:pt x="418557" y="195029"/>
                  <a:pt x="417395" y="197644"/>
                </a:cubicBezTo>
                <a:cubicBezTo>
                  <a:pt x="415356" y="202231"/>
                  <a:pt x="414220" y="207169"/>
                  <a:pt x="412632" y="211931"/>
                </a:cubicBezTo>
                <a:cubicBezTo>
                  <a:pt x="411838" y="214312"/>
                  <a:pt x="410664" y="216599"/>
                  <a:pt x="410251" y="219075"/>
                </a:cubicBezTo>
                <a:cubicBezTo>
                  <a:pt x="409457" y="223838"/>
                  <a:pt x="410029" y="229044"/>
                  <a:pt x="407870" y="233363"/>
                </a:cubicBezTo>
                <a:cubicBezTo>
                  <a:pt x="406024" y="237055"/>
                  <a:pt x="396963" y="239379"/>
                  <a:pt x="393582" y="240506"/>
                </a:cubicBezTo>
                <a:cubicBezTo>
                  <a:pt x="391201" y="242094"/>
                  <a:pt x="389053" y="244107"/>
                  <a:pt x="386438" y="245269"/>
                </a:cubicBezTo>
                <a:cubicBezTo>
                  <a:pt x="381851" y="247308"/>
                  <a:pt x="372151" y="250031"/>
                  <a:pt x="372151" y="250031"/>
                </a:cubicBezTo>
                <a:cubicBezTo>
                  <a:pt x="371357" y="252412"/>
                  <a:pt x="371338" y="255215"/>
                  <a:pt x="369770" y="257175"/>
                </a:cubicBezTo>
                <a:cubicBezTo>
                  <a:pt x="367982" y="259410"/>
                  <a:pt x="364825" y="260106"/>
                  <a:pt x="362626" y="261938"/>
                </a:cubicBezTo>
                <a:cubicBezTo>
                  <a:pt x="340244" y="280589"/>
                  <a:pt x="377305" y="254532"/>
                  <a:pt x="341195" y="278606"/>
                </a:cubicBezTo>
                <a:cubicBezTo>
                  <a:pt x="338814" y="280194"/>
                  <a:pt x="336766" y="282464"/>
                  <a:pt x="334051" y="283369"/>
                </a:cubicBezTo>
                <a:lnTo>
                  <a:pt x="312620" y="290513"/>
                </a:lnTo>
                <a:lnTo>
                  <a:pt x="305476" y="292894"/>
                </a:lnTo>
                <a:cubicBezTo>
                  <a:pt x="304682" y="295275"/>
                  <a:pt x="304218" y="297793"/>
                  <a:pt x="303095" y="300038"/>
                </a:cubicBezTo>
                <a:cubicBezTo>
                  <a:pt x="301815" y="302598"/>
                  <a:pt x="300567" y="305393"/>
                  <a:pt x="298332" y="307181"/>
                </a:cubicBezTo>
                <a:cubicBezTo>
                  <a:pt x="296372" y="308749"/>
                  <a:pt x="293669" y="309181"/>
                  <a:pt x="291188" y="309563"/>
                </a:cubicBezTo>
                <a:cubicBezTo>
                  <a:pt x="283304" y="310776"/>
                  <a:pt x="275313" y="311150"/>
                  <a:pt x="267376" y="311944"/>
                </a:cubicBezTo>
                <a:cubicBezTo>
                  <a:pt x="262613" y="315119"/>
                  <a:pt x="258518" y="319659"/>
                  <a:pt x="253088" y="321469"/>
                </a:cubicBezTo>
                <a:cubicBezTo>
                  <a:pt x="248326" y="323056"/>
                  <a:pt x="243812" y="325936"/>
                  <a:pt x="238801" y="326231"/>
                </a:cubicBezTo>
                <a:cubicBezTo>
                  <a:pt x="191144" y="329035"/>
                  <a:pt x="211754" y="327121"/>
                  <a:pt x="176888" y="330994"/>
                </a:cubicBezTo>
                <a:cubicBezTo>
                  <a:pt x="172919" y="330200"/>
                  <a:pt x="168666" y="330288"/>
                  <a:pt x="164982" y="328613"/>
                </a:cubicBezTo>
                <a:cubicBezTo>
                  <a:pt x="159771" y="326245"/>
                  <a:pt x="150695" y="319088"/>
                  <a:pt x="150695" y="319088"/>
                </a:cubicBezTo>
                <a:cubicBezTo>
                  <a:pt x="149107" y="316707"/>
                  <a:pt x="147833" y="314083"/>
                  <a:pt x="145932" y="311944"/>
                </a:cubicBezTo>
                <a:cubicBezTo>
                  <a:pt x="134067" y="298596"/>
                  <a:pt x="135360" y="300132"/>
                  <a:pt x="124501" y="292894"/>
                </a:cubicBezTo>
                <a:cubicBezTo>
                  <a:pt x="122913" y="290513"/>
                  <a:pt x="120900" y="288365"/>
                  <a:pt x="119738" y="285750"/>
                </a:cubicBezTo>
                <a:cubicBezTo>
                  <a:pt x="117699" y="281163"/>
                  <a:pt x="114976" y="271463"/>
                  <a:pt x="114976" y="271463"/>
                </a:cubicBezTo>
                <a:cubicBezTo>
                  <a:pt x="111770" y="252223"/>
                  <a:pt x="114122" y="261756"/>
                  <a:pt x="107832" y="242888"/>
                </a:cubicBezTo>
                <a:cubicBezTo>
                  <a:pt x="106927" y="240173"/>
                  <a:pt x="105094" y="237768"/>
                  <a:pt x="103070" y="235744"/>
                </a:cubicBezTo>
                <a:cubicBezTo>
                  <a:pt x="101046" y="233720"/>
                  <a:pt x="98307" y="232569"/>
                  <a:pt x="95926" y="230981"/>
                </a:cubicBezTo>
                <a:cubicBezTo>
                  <a:pt x="94338" y="228600"/>
                  <a:pt x="92583" y="226323"/>
                  <a:pt x="91163" y="223838"/>
                </a:cubicBezTo>
                <a:cubicBezTo>
                  <a:pt x="89402" y="220756"/>
                  <a:pt x="88464" y="217202"/>
                  <a:pt x="86401" y="214313"/>
                </a:cubicBezTo>
                <a:cubicBezTo>
                  <a:pt x="79801" y="205072"/>
                  <a:pt x="78943" y="210034"/>
                  <a:pt x="74495" y="200025"/>
                </a:cubicBezTo>
                <a:cubicBezTo>
                  <a:pt x="70724" y="191541"/>
                  <a:pt x="71435" y="185059"/>
                  <a:pt x="64970" y="178594"/>
                </a:cubicBezTo>
                <a:cubicBezTo>
                  <a:pt x="62946" y="176570"/>
                  <a:pt x="60207" y="175419"/>
                  <a:pt x="57826" y="173831"/>
                </a:cubicBezTo>
                <a:cubicBezTo>
                  <a:pt x="40498" y="147845"/>
                  <a:pt x="66049" y="187899"/>
                  <a:pt x="50682" y="157163"/>
                </a:cubicBezTo>
                <a:cubicBezTo>
                  <a:pt x="48122" y="152043"/>
                  <a:pt x="44332" y="147638"/>
                  <a:pt x="41157" y="142875"/>
                </a:cubicBezTo>
                <a:cubicBezTo>
                  <a:pt x="38786" y="139318"/>
                  <a:pt x="38594" y="134634"/>
                  <a:pt x="36395" y="130969"/>
                </a:cubicBezTo>
                <a:cubicBezTo>
                  <a:pt x="33780" y="126611"/>
                  <a:pt x="29859" y="123173"/>
                  <a:pt x="26870" y="119063"/>
                </a:cubicBezTo>
                <a:cubicBezTo>
                  <a:pt x="23503" y="114434"/>
                  <a:pt x="20520" y="109538"/>
                  <a:pt x="17345" y="104775"/>
                </a:cubicBezTo>
                <a:cubicBezTo>
                  <a:pt x="14560" y="100598"/>
                  <a:pt x="14170" y="95250"/>
                  <a:pt x="12582" y="90488"/>
                </a:cubicBezTo>
                <a:cubicBezTo>
                  <a:pt x="11547" y="87383"/>
                  <a:pt x="11100" y="84110"/>
                  <a:pt x="10201" y="80963"/>
                </a:cubicBezTo>
                <a:cubicBezTo>
                  <a:pt x="9511" y="78549"/>
                  <a:pt x="8614" y="76200"/>
                  <a:pt x="7820" y="73819"/>
                </a:cubicBezTo>
                <a:cubicBezTo>
                  <a:pt x="7026" y="67469"/>
                  <a:pt x="6284" y="61112"/>
                  <a:pt x="5438" y="54769"/>
                </a:cubicBezTo>
                <a:cubicBezTo>
                  <a:pt x="3018" y="36620"/>
                  <a:pt x="0" y="27535"/>
                  <a:pt x="5438" y="7144"/>
                </a:cubicBezTo>
                <a:cubicBezTo>
                  <a:pt x="6339" y="3765"/>
                  <a:pt x="17174" y="851"/>
                  <a:pt x="19726" y="0"/>
                </a:cubicBezTo>
                <a:cubicBezTo>
                  <a:pt x="36007" y="1480"/>
                  <a:pt x="43760" y="1246"/>
                  <a:pt x="57826" y="4763"/>
                </a:cubicBezTo>
                <a:cubicBezTo>
                  <a:pt x="60261" y="5372"/>
                  <a:pt x="62589" y="6350"/>
                  <a:pt x="64970" y="7144"/>
                </a:cubicBezTo>
                <a:cubicBezTo>
                  <a:pt x="80621" y="17578"/>
                  <a:pt x="63767" y="7247"/>
                  <a:pt x="79257" y="14288"/>
                </a:cubicBezTo>
                <a:cubicBezTo>
                  <a:pt x="85720" y="17226"/>
                  <a:pt x="91345" y="22421"/>
                  <a:pt x="98307" y="23813"/>
                </a:cubicBezTo>
                <a:cubicBezTo>
                  <a:pt x="102276" y="24607"/>
                  <a:pt x="106287" y="25212"/>
                  <a:pt x="110213" y="26194"/>
                </a:cubicBezTo>
                <a:cubicBezTo>
                  <a:pt x="137574" y="33033"/>
                  <a:pt x="78397" y="21737"/>
                  <a:pt x="136407" y="33338"/>
                </a:cubicBezTo>
                <a:cubicBezTo>
                  <a:pt x="140376" y="34132"/>
                  <a:pt x="144268" y="35580"/>
                  <a:pt x="148313" y="35719"/>
                </a:cubicBezTo>
                <a:cubicBezTo>
                  <a:pt x="190364" y="37169"/>
                  <a:pt x="232451" y="37306"/>
                  <a:pt x="274520" y="38100"/>
                </a:cubicBezTo>
                <a:cubicBezTo>
                  <a:pt x="273726" y="46831"/>
                  <a:pt x="272138" y="55527"/>
                  <a:pt x="272138" y="64294"/>
                </a:cubicBezTo>
                <a:cubicBezTo>
                  <a:pt x="272138" y="67697"/>
                  <a:pt x="275550" y="87914"/>
                  <a:pt x="276901" y="92869"/>
                </a:cubicBezTo>
                <a:cubicBezTo>
                  <a:pt x="278222" y="97712"/>
                  <a:pt x="280076" y="102394"/>
                  <a:pt x="281663" y="107156"/>
                </a:cubicBezTo>
                <a:cubicBezTo>
                  <a:pt x="282457" y="109537"/>
                  <a:pt x="281957" y="112907"/>
                  <a:pt x="284045" y="114300"/>
                </a:cubicBezTo>
                <a:cubicBezTo>
                  <a:pt x="293276" y="120456"/>
                  <a:pt x="288473" y="118158"/>
                  <a:pt x="298332" y="121444"/>
                </a:cubicBezTo>
                <a:cubicBezTo>
                  <a:pt x="302523" y="134018"/>
                  <a:pt x="298625" y="127196"/>
                  <a:pt x="315001" y="138113"/>
                </a:cubicBezTo>
                <a:lnTo>
                  <a:pt x="322145" y="142875"/>
                </a:lnTo>
                <a:cubicBezTo>
                  <a:pt x="326114" y="142081"/>
                  <a:pt x="330537" y="142502"/>
                  <a:pt x="334051" y="140494"/>
                </a:cubicBezTo>
                <a:cubicBezTo>
                  <a:pt x="336536" y="139074"/>
                  <a:pt x="336578" y="135138"/>
                  <a:pt x="338813" y="133350"/>
                </a:cubicBezTo>
                <a:cubicBezTo>
                  <a:pt x="340773" y="131782"/>
                  <a:pt x="343576" y="131763"/>
                  <a:pt x="345957" y="130969"/>
                </a:cubicBezTo>
                <a:cubicBezTo>
                  <a:pt x="350723" y="126203"/>
                  <a:pt x="356517" y="119735"/>
                  <a:pt x="362626" y="116681"/>
                </a:cubicBezTo>
                <a:cubicBezTo>
                  <a:pt x="365553" y="115217"/>
                  <a:pt x="368976" y="115094"/>
                  <a:pt x="372151" y="114300"/>
                </a:cubicBezTo>
                <a:cubicBezTo>
                  <a:pt x="374532" y="111919"/>
                  <a:pt x="376708" y="109312"/>
                  <a:pt x="379295" y="107156"/>
                </a:cubicBezTo>
                <a:cubicBezTo>
                  <a:pt x="381493" y="105324"/>
                  <a:pt x="383878" y="103674"/>
                  <a:pt x="386438" y="102394"/>
                </a:cubicBezTo>
                <a:cubicBezTo>
                  <a:pt x="391317" y="99955"/>
                  <a:pt x="400964" y="98536"/>
                  <a:pt x="405488" y="97631"/>
                </a:cubicBezTo>
                <a:cubicBezTo>
                  <a:pt x="426858" y="65577"/>
                  <a:pt x="400059" y="97965"/>
                  <a:pt x="434063" y="80963"/>
                </a:cubicBezTo>
                <a:cubicBezTo>
                  <a:pt x="436071" y="79959"/>
                  <a:pt x="430888" y="77788"/>
                  <a:pt x="429301" y="76200"/>
                </a:cubicBezTo>
              </a:path>
            </a:pathLst>
          </a:custGeom>
          <a:ln>
            <a:solidFill>
              <a:srgbClr val="F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Freeform 17"/>
          <p:cNvSpPr/>
          <p:nvPr/>
        </p:nvSpPr>
        <p:spPr>
          <a:xfrm>
            <a:off x="1323845" y="2974978"/>
            <a:ext cx="374631" cy="336075"/>
          </a:xfrm>
          <a:custGeom>
            <a:avLst/>
            <a:gdLst>
              <a:gd name="connsiteX0" fmla="*/ 130 w 374631"/>
              <a:gd name="connsiteY0" fmla="*/ 289716 h 336075"/>
              <a:gd name="connsiteX1" fmla="*/ 2511 w 374631"/>
              <a:gd name="connsiteY1" fmla="*/ 296860 h 336075"/>
              <a:gd name="connsiteX2" fmla="*/ 4893 w 374631"/>
              <a:gd name="connsiteY2" fmla="*/ 327816 h 336075"/>
              <a:gd name="connsiteX3" fmla="*/ 12036 w 374631"/>
              <a:gd name="connsiteY3" fmla="*/ 330197 h 336075"/>
              <a:gd name="connsiteX4" fmla="*/ 31086 w 374631"/>
              <a:gd name="connsiteY4" fmla="*/ 332578 h 336075"/>
              <a:gd name="connsiteX5" fmla="*/ 50136 w 374631"/>
              <a:gd name="connsiteY5" fmla="*/ 330197 h 336075"/>
              <a:gd name="connsiteX6" fmla="*/ 54899 w 374631"/>
              <a:gd name="connsiteY6" fmla="*/ 323053 h 336075"/>
              <a:gd name="connsiteX7" fmla="*/ 69186 w 374631"/>
              <a:gd name="connsiteY7" fmla="*/ 315910 h 336075"/>
              <a:gd name="connsiteX8" fmla="*/ 83474 w 374631"/>
              <a:gd name="connsiteY8" fmla="*/ 301622 h 336075"/>
              <a:gd name="connsiteX9" fmla="*/ 104905 w 374631"/>
              <a:gd name="connsiteY9" fmla="*/ 299241 h 336075"/>
              <a:gd name="connsiteX10" fmla="*/ 123955 w 374631"/>
              <a:gd name="connsiteY10" fmla="*/ 296860 h 336075"/>
              <a:gd name="connsiteX11" fmla="*/ 131099 w 374631"/>
              <a:gd name="connsiteY11" fmla="*/ 292097 h 336075"/>
              <a:gd name="connsiteX12" fmla="*/ 145386 w 374631"/>
              <a:gd name="connsiteY12" fmla="*/ 294478 h 336075"/>
              <a:gd name="connsiteX13" fmla="*/ 150149 w 374631"/>
              <a:gd name="connsiteY13" fmla="*/ 320672 h 336075"/>
              <a:gd name="connsiteX14" fmla="*/ 157293 w 374631"/>
              <a:gd name="connsiteY14" fmla="*/ 323053 h 336075"/>
              <a:gd name="connsiteX15" fmla="*/ 162055 w 374631"/>
              <a:gd name="connsiteY15" fmla="*/ 330197 h 336075"/>
              <a:gd name="connsiteX16" fmla="*/ 185868 w 374631"/>
              <a:gd name="connsiteY16" fmla="*/ 330197 h 336075"/>
              <a:gd name="connsiteX17" fmla="*/ 193011 w 374631"/>
              <a:gd name="connsiteY17" fmla="*/ 325435 h 336075"/>
              <a:gd name="connsiteX18" fmla="*/ 235874 w 374631"/>
              <a:gd name="connsiteY18" fmla="*/ 325435 h 336075"/>
              <a:gd name="connsiteX19" fmla="*/ 278736 w 374631"/>
              <a:gd name="connsiteY19" fmla="*/ 327816 h 336075"/>
              <a:gd name="connsiteX20" fmla="*/ 285880 w 374631"/>
              <a:gd name="connsiteY20" fmla="*/ 323053 h 336075"/>
              <a:gd name="connsiteX21" fmla="*/ 293024 w 374631"/>
              <a:gd name="connsiteY21" fmla="*/ 320672 h 336075"/>
              <a:gd name="connsiteX22" fmla="*/ 328743 w 374631"/>
              <a:gd name="connsiteY22" fmla="*/ 318291 h 336075"/>
              <a:gd name="connsiteX23" fmla="*/ 345411 w 374631"/>
              <a:gd name="connsiteY23" fmla="*/ 301622 h 336075"/>
              <a:gd name="connsiteX24" fmla="*/ 343030 w 374631"/>
              <a:gd name="connsiteY24" fmla="*/ 261141 h 336075"/>
              <a:gd name="connsiteX25" fmla="*/ 335886 w 374631"/>
              <a:gd name="connsiteY25" fmla="*/ 70641 h 336075"/>
              <a:gd name="connsiteX26" fmla="*/ 326361 w 374631"/>
              <a:gd name="connsiteY26" fmla="*/ 58735 h 336075"/>
              <a:gd name="connsiteX27" fmla="*/ 314455 w 374631"/>
              <a:gd name="connsiteY27" fmla="*/ 49210 h 336075"/>
              <a:gd name="connsiteX28" fmla="*/ 297786 w 374631"/>
              <a:gd name="connsiteY28" fmla="*/ 37303 h 336075"/>
              <a:gd name="connsiteX29" fmla="*/ 283499 w 374631"/>
              <a:gd name="connsiteY29" fmla="*/ 27778 h 336075"/>
              <a:gd name="connsiteX30" fmla="*/ 276355 w 374631"/>
              <a:gd name="connsiteY30" fmla="*/ 20635 h 336075"/>
              <a:gd name="connsiteX31" fmla="*/ 269211 w 374631"/>
              <a:gd name="connsiteY31" fmla="*/ 15872 h 336075"/>
              <a:gd name="connsiteX32" fmla="*/ 257305 w 374631"/>
              <a:gd name="connsiteY32" fmla="*/ 3966 h 336075"/>
              <a:gd name="connsiteX33" fmla="*/ 235874 w 374631"/>
              <a:gd name="connsiteY33" fmla="*/ 11110 h 336075"/>
              <a:gd name="connsiteX34" fmla="*/ 221586 w 374631"/>
              <a:gd name="connsiteY34" fmla="*/ 20635 h 336075"/>
              <a:gd name="connsiteX35" fmla="*/ 214443 w 374631"/>
              <a:gd name="connsiteY35" fmla="*/ 25397 h 336075"/>
              <a:gd name="connsiteX36" fmla="*/ 209680 w 374631"/>
              <a:gd name="connsiteY36" fmla="*/ 32541 h 336075"/>
              <a:gd name="connsiteX37" fmla="*/ 202536 w 374631"/>
              <a:gd name="connsiteY37" fmla="*/ 34922 h 336075"/>
              <a:gd name="connsiteX38" fmla="*/ 195393 w 374631"/>
              <a:gd name="connsiteY38" fmla="*/ 39685 h 336075"/>
              <a:gd name="connsiteX39" fmla="*/ 188249 w 374631"/>
              <a:gd name="connsiteY39" fmla="*/ 46828 h 336075"/>
              <a:gd name="connsiteX40" fmla="*/ 178724 w 374631"/>
              <a:gd name="connsiteY40" fmla="*/ 51591 h 336075"/>
              <a:gd name="connsiteX41" fmla="*/ 164436 w 374631"/>
              <a:gd name="connsiteY41" fmla="*/ 56353 h 336075"/>
              <a:gd name="connsiteX42" fmla="*/ 157293 w 374631"/>
              <a:gd name="connsiteY42" fmla="*/ 58735 h 336075"/>
              <a:gd name="connsiteX43" fmla="*/ 140624 w 374631"/>
              <a:gd name="connsiteY43" fmla="*/ 61116 h 336075"/>
              <a:gd name="connsiteX44" fmla="*/ 128718 w 374631"/>
              <a:gd name="connsiteY44" fmla="*/ 80166 h 336075"/>
              <a:gd name="connsiteX45" fmla="*/ 126336 w 374631"/>
              <a:gd name="connsiteY45" fmla="*/ 87310 h 336075"/>
              <a:gd name="connsiteX46" fmla="*/ 123955 w 374631"/>
              <a:gd name="connsiteY46" fmla="*/ 123028 h 336075"/>
              <a:gd name="connsiteX47" fmla="*/ 116811 w 374631"/>
              <a:gd name="connsiteY47" fmla="*/ 127791 h 336075"/>
              <a:gd name="connsiteX48" fmla="*/ 88236 w 374631"/>
              <a:gd name="connsiteY48" fmla="*/ 130172 h 336075"/>
              <a:gd name="connsiteX49" fmla="*/ 47755 w 374631"/>
              <a:gd name="connsiteY49" fmla="*/ 137316 h 336075"/>
              <a:gd name="connsiteX50" fmla="*/ 33468 w 374631"/>
              <a:gd name="connsiteY50" fmla="*/ 146841 h 336075"/>
              <a:gd name="connsiteX51" fmla="*/ 28705 w 374631"/>
              <a:gd name="connsiteY51" fmla="*/ 153985 h 336075"/>
              <a:gd name="connsiteX52" fmla="*/ 26324 w 374631"/>
              <a:gd name="connsiteY52" fmla="*/ 163510 h 336075"/>
              <a:gd name="connsiteX53" fmla="*/ 23943 w 374631"/>
              <a:gd name="connsiteY53" fmla="*/ 203991 h 336075"/>
              <a:gd name="connsiteX54" fmla="*/ 21561 w 374631"/>
              <a:gd name="connsiteY54" fmla="*/ 211135 h 336075"/>
              <a:gd name="connsiteX55" fmla="*/ 19180 w 374631"/>
              <a:gd name="connsiteY55" fmla="*/ 223041 h 336075"/>
              <a:gd name="connsiteX56" fmla="*/ 16799 w 374631"/>
              <a:gd name="connsiteY56" fmla="*/ 230185 h 336075"/>
              <a:gd name="connsiteX57" fmla="*/ 14418 w 374631"/>
              <a:gd name="connsiteY57" fmla="*/ 242091 h 336075"/>
              <a:gd name="connsiteX58" fmla="*/ 12036 w 374631"/>
              <a:gd name="connsiteY58" fmla="*/ 258760 h 336075"/>
              <a:gd name="connsiteX59" fmla="*/ 2511 w 374631"/>
              <a:gd name="connsiteY59" fmla="*/ 280191 h 336075"/>
              <a:gd name="connsiteX60" fmla="*/ 130 w 374631"/>
              <a:gd name="connsiteY60" fmla="*/ 289716 h 33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74631" h="336075">
                <a:moveTo>
                  <a:pt x="130" y="289716"/>
                </a:moveTo>
                <a:cubicBezTo>
                  <a:pt x="130" y="292494"/>
                  <a:pt x="2200" y="294369"/>
                  <a:pt x="2511" y="296860"/>
                </a:cubicBezTo>
                <a:cubicBezTo>
                  <a:pt x="3795" y="307129"/>
                  <a:pt x="2050" y="317865"/>
                  <a:pt x="4893" y="327816"/>
                </a:cubicBezTo>
                <a:cubicBezTo>
                  <a:pt x="5583" y="330229"/>
                  <a:pt x="9567" y="329748"/>
                  <a:pt x="12036" y="330197"/>
                </a:cubicBezTo>
                <a:cubicBezTo>
                  <a:pt x="18332" y="331342"/>
                  <a:pt x="24736" y="331784"/>
                  <a:pt x="31086" y="332578"/>
                </a:cubicBezTo>
                <a:cubicBezTo>
                  <a:pt x="37436" y="331784"/>
                  <a:pt x="44194" y="332574"/>
                  <a:pt x="50136" y="330197"/>
                </a:cubicBezTo>
                <a:cubicBezTo>
                  <a:pt x="52793" y="329134"/>
                  <a:pt x="52875" y="325077"/>
                  <a:pt x="54899" y="323053"/>
                </a:cubicBezTo>
                <a:cubicBezTo>
                  <a:pt x="59514" y="318438"/>
                  <a:pt x="63377" y="317846"/>
                  <a:pt x="69186" y="315910"/>
                </a:cubicBezTo>
                <a:lnTo>
                  <a:pt x="83474" y="301622"/>
                </a:lnTo>
                <a:cubicBezTo>
                  <a:pt x="88556" y="296540"/>
                  <a:pt x="97767" y="300081"/>
                  <a:pt x="104905" y="299241"/>
                </a:cubicBezTo>
                <a:lnTo>
                  <a:pt x="123955" y="296860"/>
                </a:lnTo>
                <a:cubicBezTo>
                  <a:pt x="126336" y="295272"/>
                  <a:pt x="128254" y="292413"/>
                  <a:pt x="131099" y="292097"/>
                </a:cubicBezTo>
                <a:cubicBezTo>
                  <a:pt x="135897" y="291564"/>
                  <a:pt x="142207" y="290845"/>
                  <a:pt x="145386" y="294478"/>
                </a:cubicBezTo>
                <a:cubicBezTo>
                  <a:pt x="157516" y="308341"/>
                  <a:pt x="140993" y="309227"/>
                  <a:pt x="150149" y="320672"/>
                </a:cubicBezTo>
                <a:cubicBezTo>
                  <a:pt x="151717" y="322632"/>
                  <a:pt x="154912" y="322259"/>
                  <a:pt x="157293" y="323053"/>
                </a:cubicBezTo>
                <a:cubicBezTo>
                  <a:pt x="158880" y="325434"/>
                  <a:pt x="159820" y="328409"/>
                  <a:pt x="162055" y="330197"/>
                </a:cubicBezTo>
                <a:cubicBezTo>
                  <a:pt x="168352" y="335234"/>
                  <a:pt x="180516" y="330962"/>
                  <a:pt x="185868" y="330197"/>
                </a:cubicBezTo>
                <a:cubicBezTo>
                  <a:pt x="188249" y="328610"/>
                  <a:pt x="190381" y="326562"/>
                  <a:pt x="193011" y="325435"/>
                </a:cubicBezTo>
                <a:cubicBezTo>
                  <a:pt x="206085" y="319831"/>
                  <a:pt x="223983" y="324585"/>
                  <a:pt x="235874" y="325435"/>
                </a:cubicBezTo>
                <a:cubicBezTo>
                  <a:pt x="251836" y="336075"/>
                  <a:pt x="244792" y="333474"/>
                  <a:pt x="278736" y="327816"/>
                </a:cubicBezTo>
                <a:cubicBezTo>
                  <a:pt x="281559" y="327345"/>
                  <a:pt x="283320" y="324333"/>
                  <a:pt x="285880" y="323053"/>
                </a:cubicBezTo>
                <a:cubicBezTo>
                  <a:pt x="288125" y="321930"/>
                  <a:pt x="290529" y="320949"/>
                  <a:pt x="293024" y="320672"/>
                </a:cubicBezTo>
                <a:cubicBezTo>
                  <a:pt x="304884" y="319354"/>
                  <a:pt x="316837" y="319085"/>
                  <a:pt x="328743" y="318291"/>
                </a:cubicBezTo>
                <a:cubicBezTo>
                  <a:pt x="345119" y="307374"/>
                  <a:pt x="341220" y="314196"/>
                  <a:pt x="345411" y="301622"/>
                </a:cubicBezTo>
                <a:cubicBezTo>
                  <a:pt x="344617" y="288128"/>
                  <a:pt x="343318" y="274655"/>
                  <a:pt x="343030" y="261141"/>
                </a:cubicBezTo>
                <a:cubicBezTo>
                  <a:pt x="339017" y="72532"/>
                  <a:pt x="374631" y="128754"/>
                  <a:pt x="335886" y="70641"/>
                </a:cubicBezTo>
                <a:cubicBezTo>
                  <a:pt x="331250" y="56732"/>
                  <a:pt x="337133" y="69507"/>
                  <a:pt x="326361" y="58735"/>
                </a:cubicBezTo>
                <a:cubicBezTo>
                  <a:pt x="315589" y="47963"/>
                  <a:pt x="328364" y="53846"/>
                  <a:pt x="314455" y="49210"/>
                </a:cubicBezTo>
                <a:cubicBezTo>
                  <a:pt x="308802" y="45441"/>
                  <a:pt x="302955" y="41733"/>
                  <a:pt x="297786" y="37303"/>
                </a:cubicBezTo>
                <a:cubicBezTo>
                  <a:pt x="286436" y="27574"/>
                  <a:pt x="295651" y="31830"/>
                  <a:pt x="283499" y="27778"/>
                </a:cubicBezTo>
                <a:cubicBezTo>
                  <a:pt x="281118" y="25397"/>
                  <a:pt x="278942" y="22791"/>
                  <a:pt x="276355" y="20635"/>
                </a:cubicBezTo>
                <a:cubicBezTo>
                  <a:pt x="274156" y="18803"/>
                  <a:pt x="271235" y="17896"/>
                  <a:pt x="269211" y="15872"/>
                </a:cubicBezTo>
                <a:cubicBezTo>
                  <a:pt x="253340" y="0"/>
                  <a:pt x="276352" y="16662"/>
                  <a:pt x="257305" y="3966"/>
                </a:cubicBezTo>
                <a:lnTo>
                  <a:pt x="235874" y="11110"/>
                </a:lnTo>
                <a:cubicBezTo>
                  <a:pt x="230444" y="12921"/>
                  <a:pt x="226349" y="17460"/>
                  <a:pt x="221586" y="20635"/>
                </a:cubicBezTo>
                <a:lnTo>
                  <a:pt x="214443" y="25397"/>
                </a:lnTo>
                <a:cubicBezTo>
                  <a:pt x="212855" y="27778"/>
                  <a:pt x="211915" y="30753"/>
                  <a:pt x="209680" y="32541"/>
                </a:cubicBezTo>
                <a:cubicBezTo>
                  <a:pt x="207720" y="34109"/>
                  <a:pt x="204781" y="33799"/>
                  <a:pt x="202536" y="34922"/>
                </a:cubicBezTo>
                <a:cubicBezTo>
                  <a:pt x="199976" y="36202"/>
                  <a:pt x="197591" y="37853"/>
                  <a:pt x="195393" y="39685"/>
                </a:cubicBezTo>
                <a:cubicBezTo>
                  <a:pt x="192806" y="41841"/>
                  <a:pt x="190989" y="44871"/>
                  <a:pt x="188249" y="46828"/>
                </a:cubicBezTo>
                <a:cubicBezTo>
                  <a:pt x="185360" y="48891"/>
                  <a:pt x="182020" y="50273"/>
                  <a:pt x="178724" y="51591"/>
                </a:cubicBezTo>
                <a:cubicBezTo>
                  <a:pt x="174063" y="53455"/>
                  <a:pt x="169199" y="54765"/>
                  <a:pt x="164436" y="56353"/>
                </a:cubicBezTo>
                <a:cubicBezTo>
                  <a:pt x="162055" y="57147"/>
                  <a:pt x="159778" y="58380"/>
                  <a:pt x="157293" y="58735"/>
                </a:cubicBezTo>
                <a:lnTo>
                  <a:pt x="140624" y="61116"/>
                </a:lnTo>
                <a:cubicBezTo>
                  <a:pt x="129302" y="68663"/>
                  <a:pt x="134386" y="63162"/>
                  <a:pt x="128718" y="80166"/>
                </a:cubicBezTo>
                <a:lnTo>
                  <a:pt x="126336" y="87310"/>
                </a:lnTo>
                <a:cubicBezTo>
                  <a:pt x="125542" y="99216"/>
                  <a:pt x="126688" y="111413"/>
                  <a:pt x="123955" y="123028"/>
                </a:cubicBezTo>
                <a:cubicBezTo>
                  <a:pt x="123299" y="125814"/>
                  <a:pt x="119617" y="127230"/>
                  <a:pt x="116811" y="127791"/>
                </a:cubicBezTo>
                <a:cubicBezTo>
                  <a:pt x="107439" y="129666"/>
                  <a:pt x="97761" y="129378"/>
                  <a:pt x="88236" y="130172"/>
                </a:cubicBezTo>
                <a:cubicBezTo>
                  <a:pt x="67841" y="143772"/>
                  <a:pt x="99453" y="124392"/>
                  <a:pt x="47755" y="137316"/>
                </a:cubicBezTo>
                <a:cubicBezTo>
                  <a:pt x="42202" y="138704"/>
                  <a:pt x="33468" y="146841"/>
                  <a:pt x="33468" y="146841"/>
                </a:cubicBezTo>
                <a:cubicBezTo>
                  <a:pt x="31880" y="149222"/>
                  <a:pt x="29832" y="151354"/>
                  <a:pt x="28705" y="153985"/>
                </a:cubicBezTo>
                <a:cubicBezTo>
                  <a:pt x="27416" y="156993"/>
                  <a:pt x="26634" y="160252"/>
                  <a:pt x="26324" y="163510"/>
                </a:cubicBezTo>
                <a:cubicBezTo>
                  <a:pt x="25043" y="176966"/>
                  <a:pt x="25288" y="190541"/>
                  <a:pt x="23943" y="203991"/>
                </a:cubicBezTo>
                <a:cubicBezTo>
                  <a:pt x="23693" y="206489"/>
                  <a:pt x="22170" y="208700"/>
                  <a:pt x="21561" y="211135"/>
                </a:cubicBezTo>
                <a:cubicBezTo>
                  <a:pt x="20579" y="215061"/>
                  <a:pt x="20162" y="219115"/>
                  <a:pt x="19180" y="223041"/>
                </a:cubicBezTo>
                <a:cubicBezTo>
                  <a:pt x="18571" y="225476"/>
                  <a:pt x="17408" y="227750"/>
                  <a:pt x="16799" y="230185"/>
                </a:cubicBezTo>
                <a:cubicBezTo>
                  <a:pt x="15817" y="234111"/>
                  <a:pt x="15083" y="238099"/>
                  <a:pt x="14418" y="242091"/>
                </a:cubicBezTo>
                <a:cubicBezTo>
                  <a:pt x="13495" y="247627"/>
                  <a:pt x="13298" y="253291"/>
                  <a:pt x="12036" y="258760"/>
                </a:cubicBezTo>
                <a:cubicBezTo>
                  <a:pt x="9035" y="271763"/>
                  <a:pt x="8539" y="271150"/>
                  <a:pt x="2511" y="280191"/>
                </a:cubicBezTo>
                <a:cubicBezTo>
                  <a:pt x="0" y="295261"/>
                  <a:pt x="130" y="286938"/>
                  <a:pt x="130" y="289716"/>
                </a:cubicBezTo>
                <a:close/>
              </a:path>
            </a:pathLst>
          </a:cu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C - Come and Invest with us.jpg"/>
          <p:cNvPicPr>
            <a:picLocks noChangeAspect="1"/>
          </p:cNvPicPr>
          <p:nvPr/>
        </p:nvPicPr>
        <p:blipFill>
          <a:blip r:embed="rId3" cstate="print"/>
          <a:srcRect t="26901" b="12200"/>
          <a:stretch>
            <a:fillRect/>
          </a:stretch>
        </p:blipFill>
        <p:spPr>
          <a:xfrm>
            <a:off x="-1" y="861391"/>
            <a:ext cx="9144001" cy="3313044"/>
          </a:xfrm>
          <a:prstGeom prst="rect">
            <a:avLst/>
          </a:prstGeom>
        </p:spPr>
      </p:pic>
      <p:sp>
        <p:nvSpPr>
          <p:cNvPr id="7" name="Rectângulo 6"/>
          <p:cNvSpPr/>
          <p:nvPr/>
        </p:nvSpPr>
        <p:spPr>
          <a:xfrm rot="10800000" flipV="1">
            <a:off x="706783" y="4990905"/>
            <a:ext cx="7719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algn="ctr" fontAlgn="auto">
              <a:spcAft>
                <a:spcPts val="0"/>
              </a:spcAft>
              <a:buNone/>
              <a:defRPr/>
            </a:pPr>
            <a:r>
              <a:rPr lang="pt-BR" sz="1400" b="1" dirty="0">
                <a:solidFill>
                  <a:srgbClr val="FF0000"/>
                </a:solidFill>
              </a:rPr>
              <a:t>Relatório sobre Sistema de Preferências Generalizadas 2014-2015 – União </a:t>
            </a:r>
            <a:r>
              <a:rPr lang="pt-BR" sz="1400" b="1" dirty="0" smtClean="0">
                <a:solidFill>
                  <a:srgbClr val="FF0000"/>
                </a:solidFill>
              </a:rPr>
              <a:t>Europeia</a:t>
            </a:r>
          </a:p>
          <a:p>
            <a:pPr marL="320040" indent="-320040" algn="ctr" fontAlgn="auto">
              <a:spcAft>
                <a:spcPts val="0"/>
              </a:spcAft>
              <a:buNone/>
              <a:defRPr/>
            </a:pPr>
            <a:endParaRPr lang="pt-BR" sz="1400" b="1" dirty="0" smtClean="0"/>
          </a:p>
          <a:p>
            <a:pPr marL="320040" indent="-320040" algn="ctr" fontAlgn="auto">
              <a:spcAft>
                <a:spcPts val="0"/>
              </a:spcAft>
              <a:buNone/>
              <a:defRPr/>
            </a:pPr>
            <a:r>
              <a:rPr lang="pt-BR" sz="1400" b="1" dirty="0" smtClean="0"/>
              <a:t>Cabo </a:t>
            </a:r>
            <a:r>
              <a:rPr lang="pt-BR" sz="1400" b="1" dirty="0"/>
              <a:t>Verde destaca-se na sua região como um exemplo de tolerância, respeito pelos direitos humanos e liberdades fundamentais, de instituições políticas estáveis, uma democracia parlamentar e multipartidária que funciona bem e o poder judiciário independentemente</a:t>
            </a:r>
            <a:r>
              <a:rPr lang="pt-PT" sz="1400" b="1" dirty="0" smtClean="0">
                <a:solidFill>
                  <a:srgbClr val="0000CC"/>
                </a:solidFill>
                <a:latin typeface="Mistral" pitchFamily="66" charset="0"/>
                <a:cs typeface="BrowalliaUPC" pitchFamily="34" charset="-34"/>
              </a:rPr>
              <a:t> </a:t>
            </a:r>
            <a:endParaRPr lang="pt-PT" sz="1400" b="1" dirty="0" smtClean="0">
              <a:solidFill>
                <a:srgbClr val="0000CC"/>
              </a:solidFill>
              <a:latin typeface="Mistral" pitchFamily="66" charset="0"/>
              <a:cs typeface="BrowalliaUPC" pitchFamily="34" charset="-34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C - Come and Invest with us.jpg"/>
          <p:cNvPicPr>
            <a:picLocks noChangeAspect="1"/>
          </p:cNvPicPr>
          <p:nvPr/>
        </p:nvPicPr>
        <p:blipFill>
          <a:blip r:embed="rId3" cstate="print"/>
          <a:srcRect t="26901" b="12200"/>
          <a:stretch>
            <a:fillRect/>
          </a:stretch>
        </p:blipFill>
        <p:spPr>
          <a:xfrm>
            <a:off x="-1" y="1718443"/>
            <a:ext cx="9144001" cy="2932387"/>
          </a:xfrm>
          <a:prstGeom prst="rect">
            <a:avLst/>
          </a:prstGeom>
        </p:spPr>
      </p:pic>
      <p:sp>
        <p:nvSpPr>
          <p:cNvPr id="7" name="Rectângulo 6"/>
          <p:cNvSpPr/>
          <p:nvPr/>
        </p:nvSpPr>
        <p:spPr>
          <a:xfrm rot="10800000" flipV="1">
            <a:off x="1198179" y="4960126"/>
            <a:ext cx="67318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algn="ctr" fontAlgn="auto">
              <a:spcAft>
                <a:spcPts val="0"/>
              </a:spcAft>
              <a:buNone/>
              <a:defRPr/>
            </a:pPr>
            <a:r>
              <a:rPr lang="pt-PT" sz="8800" b="1" dirty="0" smtClean="0">
                <a:solidFill>
                  <a:srgbClr val="0000CC"/>
                </a:solidFill>
                <a:latin typeface="Mistral" pitchFamily="66" charset="0"/>
                <a:cs typeface="BrowalliaUPC" pitchFamily="34" charset="-34"/>
              </a:rPr>
              <a:t>Obrigado </a:t>
            </a:r>
          </a:p>
        </p:txBody>
      </p:sp>
    </p:spTree>
    <p:extLst>
      <p:ext uri="{BB962C8B-B14F-4D97-AF65-F5344CB8AC3E}">
        <p14:creationId xmlns:p14="http://schemas.microsoft.com/office/powerpoint/2010/main" val="536658431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14480" y="1500174"/>
            <a:ext cx="5520326" cy="511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POSIÇ</a:t>
            </a:r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ÃO</a:t>
            </a:r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 </a:t>
            </a:r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GEOESTRATÉGICA</a:t>
            </a:r>
            <a:endParaRPr lang="pt-PT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274909" y="3947502"/>
            <a:ext cx="303895" cy="308797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13 CuadroTexto"/>
          <p:cNvSpPr txBox="1"/>
          <p:nvPr/>
        </p:nvSpPr>
        <p:spPr>
          <a:xfrm>
            <a:off x="3214678" y="392906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 Verde</a:t>
            </a:r>
            <a:endParaRPr lang="pt-P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15 Conector recto de flecha"/>
          <p:cNvCxnSpPr>
            <a:stCxn id="7" idx="7"/>
          </p:cNvCxnSpPr>
          <p:nvPr/>
        </p:nvCxnSpPr>
        <p:spPr>
          <a:xfrm rot="5400000" flipH="1" flipV="1">
            <a:off x="4378445" y="3227665"/>
            <a:ext cx="920914" cy="6092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7" idx="1"/>
          </p:cNvCxnSpPr>
          <p:nvPr/>
        </p:nvCxnSpPr>
        <p:spPr>
          <a:xfrm rot="16200000" flipV="1">
            <a:off x="2806523" y="2479833"/>
            <a:ext cx="992352" cy="203342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7" idx="6"/>
          </p:cNvCxnSpPr>
          <p:nvPr/>
        </p:nvCxnSpPr>
        <p:spPr>
          <a:xfrm>
            <a:off x="4578804" y="4101901"/>
            <a:ext cx="207510" cy="11291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>
            <a:off x="3771206" y="4444112"/>
            <a:ext cx="815775" cy="35718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3071802" y="321468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57620" y="307181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2.950 km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285984" y="285749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5.750 km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857620" y="485776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2.500 km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357686" y="4214818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 km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9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  <p:bldP spid="30" grpId="0" build="allAtOnce"/>
      <p:bldP spid="31" grpId="0" build="allAtOnce"/>
      <p:bldP spid="3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CABO VERDE</a:t>
            </a:r>
            <a:endParaRPr lang="pt-PT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05850005"/>
              </p:ext>
            </p:extLst>
          </p:nvPr>
        </p:nvGraphicFramePr>
        <p:xfrm>
          <a:off x="428596" y="1397000"/>
          <a:ext cx="8429684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10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INDICADORES</a:t>
            </a:r>
            <a:endParaRPr lang="pt-PT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02110"/>
              </p:ext>
            </p:extLst>
          </p:nvPr>
        </p:nvGraphicFramePr>
        <p:xfrm>
          <a:off x="1000100" y="1357298"/>
          <a:ext cx="6786610" cy="5214973"/>
        </p:xfrm>
        <a:graphic>
          <a:graphicData uri="http://schemas.openxmlformats.org/drawingml/2006/table">
            <a:tbl>
              <a:tblPr/>
              <a:tblGrid>
                <a:gridCol w="2262203"/>
                <a:gridCol w="2075632"/>
                <a:gridCol w="2448775"/>
              </a:tblGrid>
              <a:tr h="325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1" dirty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Indicador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Institución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8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Clasificación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</a:tr>
              <a:tr h="788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Índice de democracia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Economist Intelligence Unit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1º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CPLP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3º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África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31º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Mundo 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DD6EE"/>
                    </a:solidFill>
                  </a:tcPr>
                </a:tc>
              </a:tr>
              <a:tr h="588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Liberdade </a:t>
                      </a:r>
                      <a:r>
                        <a:rPr lang="pt-PT" sz="1400" b="1" baseline="0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mundo </a:t>
                      </a: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(política e civil)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 smtClean="0">
                        <a:latin typeface="Klavika Basic Regular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err="1" smtClean="0">
                          <a:latin typeface="Klavika Basic Regular"/>
                          <a:ea typeface="Calibri"/>
                          <a:cs typeface="Times New Roman"/>
                        </a:rPr>
                        <a:t>Freedom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200" b="1" dirty="0" err="1" smtClean="0">
                          <a:latin typeface="Klavika Basic Regular"/>
                          <a:ea typeface="Calibri"/>
                          <a:cs typeface="Times New Roman"/>
                        </a:rPr>
                        <a:t>House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 2016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País libre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– 1º Categoria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País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más libre en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Africa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</a:tr>
              <a:tr h="588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Índice de 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Boa Governaç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ão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Mo Ibraim - MCC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2º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melhor Governado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África)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DD6EE"/>
                    </a:solidFill>
                  </a:tcPr>
                </a:tc>
              </a:tr>
              <a:tr h="588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Percepç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ão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Corrupç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ão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ONG-Transparência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Internacional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42º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lugar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mundial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2º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África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</a:tr>
              <a:tr h="588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Índice de 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liberdade </a:t>
                      </a: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económica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 smtClean="0">
                        <a:latin typeface="Klavika Basic Regular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Heritage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Foundation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66º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Mundo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3ª Africa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DD6EE"/>
                    </a:solidFill>
                  </a:tcPr>
                </a:tc>
              </a:tr>
              <a:tr h="4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Reformas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Heritage Foundation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TOP 20 mundial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de los mejores</a:t>
                      </a:r>
                      <a:r>
                        <a:rPr lang="pt-PT" sz="1200" b="1" baseline="0" dirty="0" smtClean="0">
                          <a:latin typeface="Klavika Basic Regula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reformadores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económicos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</a:tr>
              <a:tr h="506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Facilidade 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fazer 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negocios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 smtClean="0">
                        <a:latin typeface="Klavika Basic Regular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Doing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Business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b="1" dirty="0" smtClean="0">
                        <a:latin typeface="Klavika Basic Regular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TOP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2010/2011/2012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DD6EE"/>
                    </a:solidFill>
                  </a:tcPr>
                </a:tc>
              </a:tr>
              <a:tr h="387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Infraestruturas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FDI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countries of future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5º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lugar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África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EEAF6"/>
                    </a:solidFill>
                  </a:tcPr>
                </a:tc>
              </a:tr>
              <a:tr h="387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Ambiente de 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Klavika Basic Regular"/>
                          <a:ea typeface="Calibri"/>
                          <a:cs typeface="Times New Roman"/>
                        </a:rPr>
                        <a:t>negocios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FDI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countries of future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10º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lugar </a:t>
                      </a:r>
                      <a:r>
                        <a:rPr lang="pt-PT" sz="1200" b="1" dirty="0" smtClean="0">
                          <a:latin typeface="Klavika Basic Regular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pt-PT" sz="1200" b="1" dirty="0">
                          <a:latin typeface="Klavika Basic Regular"/>
                          <a:ea typeface="Calibri"/>
                          <a:cs typeface="Times New Roman"/>
                        </a:rPr>
                        <a:t>África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DD6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7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INTEGRAÇ</a:t>
            </a:r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ÃO</a:t>
            </a:r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 </a:t>
            </a:r>
            <a:r>
              <a:rPr lang="es-E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INTERNACIONAL</a:t>
            </a:r>
            <a:endParaRPr lang="pt-PT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3" name="Picture 3" descr="Integraçao_Internacional_de_Cabo_Verd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1500174"/>
            <a:ext cx="4816021" cy="471490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0" y="1857364"/>
            <a:ext cx="44291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b="1" dirty="0" err="1" smtClean="0">
                <a:solidFill>
                  <a:srgbClr val="000000"/>
                </a:solidFill>
              </a:rPr>
              <a:t>Comunidade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</a:rPr>
              <a:t>Económica de estados de África Occidental</a:t>
            </a:r>
          </a:p>
          <a:p>
            <a:endParaRPr lang="es-ES" sz="1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 err="1" smtClean="0">
                <a:solidFill>
                  <a:srgbClr val="000000"/>
                </a:solidFill>
              </a:rPr>
              <a:t>Uni</a:t>
            </a:r>
            <a:r>
              <a:rPr lang="es-ES" sz="1600" b="1" dirty="0" err="1" smtClean="0">
                <a:solidFill>
                  <a:srgbClr val="000000"/>
                </a:solidFill>
              </a:rPr>
              <a:t>ão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</a:rPr>
              <a:t>Africana</a:t>
            </a:r>
          </a:p>
          <a:p>
            <a:pPr>
              <a:buFont typeface="Wingdings" pitchFamily="2" charset="2"/>
              <a:buChar char="ü"/>
            </a:pPr>
            <a:endParaRPr lang="es-ES" sz="16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 smtClean="0">
                <a:solidFill>
                  <a:srgbClr val="000000"/>
                </a:solidFill>
              </a:rPr>
              <a:t>Banco Africano de Desarrollo</a:t>
            </a:r>
          </a:p>
          <a:p>
            <a:endParaRPr lang="es-ES" sz="16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 smtClean="0">
                <a:solidFill>
                  <a:srgbClr val="000000"/>
                </a:solidFill>
              </a:rPr>
              <a:t>Banco Mundial</a:t>
            </a:r>
          </a:p>
          <a:p>
            <a:endParaRPr lang="es-ES" sz="16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 err="1" smtClean="0">
                <a:solidFill>
                  <a:srgbClr val="000000"/>
                </a:solidFill>
              </a:rPr>
              <a:t>Alianças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</a:rPr>
              <a:t>con </a:t>
            </a:r>
            <a:r>
              <a:rPr lang="es-ES" sz="1600" b="1" dirty="0" err="1" smtClean="0">
                <a:solidFill>
                  <a:srgbClr val="000000"/>
                </a:solidFill>
              </a:rPr>
              <a:t>Uni</a:t>
            </a:r>
            <a:r>
              <a:rPr lang="es-ES" sz="1600" b="1" dirty="0" err="1" smtClean="0">
                <a:solidFill>
                  <a:srgbClr val="000000"/>
                </a:solidFill>
              </a:rPr>
              <a:t>ão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Europeia</a:t>
            </a:r>
            <a:endParaRPr lang="es-ES" sz="1600" b="1" dirty="0" smtClean="0">
              <a:solidFill>
                <a:srgbClr val="000000"/>
              </a:solidFill>
            </a:endParaRPr>
          </a:p>
          <a:p>
            <a:endParaRPr lang="es-ES" sz="16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 err="1" smtClean="0">
                <a:solidFill>
                  <a:srgbClr val="000000"/>
                </a:solidFill>
              </a:rPr>
              <a:t>Naç</a:t>
            </a:r>
            <a:r>
              <a:rPr lang="es-ES" sz="1600" b="1" dirty="0" err="1" smtClean="0">
                <a:solidFill>
                  <a:srgbClr val="000000"/>
                </a:solidFill>
              </a:rPr>
              <a:t>õe</a:t>
            </a:r>
            <a:r>
              <a:rPr lang="es-ES" sz="1600" b="1" dirty="0" err="1" smtClean="0">
                <a:solidFill>
                  <a:srgbClr val="000000"/>
                </a:solidFill>
              </a:rPr>
              <a:t>s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</a:rPr>
              <a:t>Unidas</a:t>
            </a:r>
          </a:p>
          <a:p>
            <a:endParaRPr lang="es-ES" sz="16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 smtClean="0">
                <a:solidFill>
                  <a:srgbClr val="000000"/>
                </a:solidFill>
              </a:rPr>
              <a:t>Fundo </a:t>
            </a:r>
            <a:r>
              <a:rPr lang="es-ES" sz="1600" b="1" dirty="0" smtClean="0">
                <a:solidFill>
                  <a:srgbClr val="000000"/>
                </a:solidFill>
              </a:rPr>
              <a:t>Monetario Internacional</a:t>
            </a:r>
          </a:p>
          <a:p>
            <a:endParaRPr lang="es-ES" sz="16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 err="1" smtClean="0">
                <a:solidFill>
                  <a:srgbClr val="000000"/>
                </a:solidFill>
              </a:rPr>
              <a:t>Organizaç</a:t>
            </a:r>
            <a:r>
              <a:rPr lang="es-ES" sz="1600" b="1" dirty="0" err="1" smtClean="0">
                <a:solidFill>
                  <a:srgbClr val="000000"/>
                </a:solidFill>
              </a:rPr>
              <a:t>ão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</a:rPr>
              <a:t>Mundial </a:t>
            </a:r>
            <a:r>
              <a:rPr lang="es-ES" sz="1600" b="1" dirty="0" smtClean="0">
                <a:solidFill>
                  <a:srgbClr val="000000"/>
                </a:solidFill>
              </a:rPr>
              <a:t>do </a:t>
            </a:r>
            <a:r>
              <a:rPr lang="es-ES" sz="1600" b="1" dirty="0" smtClean="0">
                <a:solidFill>
                  <a:srgbClr val="000000"/>
                </a:solidFill>
              </a:rPr>
              <a:t>Comercio</a:t>
            </a:r>
          </a:p>
          <a:p>
            <a:endParaRPr lang="es-ES" sz="16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Comunidade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</a:rPr>
              <a:t>de Países de </a:t>
            </a:r>
            <a:r>
              <a:rPr lang="es-ES" sz="1600" b="1" dirty="0" err="1" smtClean="0">
                <a:solidFill>
                  <a:srgbClr val="000000"/>
                </a:solidFill>
              </a:rPr>
              <a:t>Lingua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</a:rPr>
              <a:t>Portuguesa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312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0" y="123478"/>
            <a:ext cx="8138864" cy="10004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PT" sz="4000" b="1" dirty="0" smtClean="0">
                <a:solidFill>
                  <a:srgbClr val="0000CC"/>
                </a:solidFill>
                <a:latin typeface="Candara" pitchFamily="34" charset="0"/>
              </a:rPr>
              <a:t>Agenda Estratégia</a:t>
            </a:r>
            <a:endParaRPr lang="pt-PT" sz="4000" b="1" dirty="0">
              <a:solidFill>
                <a:srgbClr val="0000CC"/>
              </a:solidFill>
              <a:latin typeface="Candar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3040" y="86612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00CC"/>
                </a:solidFill>
                <a:latin typeface="Candara" pitchFamily="34" charset="0"/>
              </a:rPr>
              <a:t>PLATAFORMA  INTERNACIONAL DE PRESTAÇÃO DE SERVIÇOS</a:t>
            </a:r>
            <a:endParaRPr lang="pt-PT" sz="2400" b="1" dirty="0">
              <a:solidFill>
                <a:srgbClr val="0000CC"/>
              </a:solidFill>
              <a:latin typeface="Candara" pitchFamily="34" charset="0"/>
            </a:endParaRPr>
          </a:p>
        </p:txBody>
      </p:sp>
      <p:pic>
        <p:nvPicPr>
          <p:cNvPr id="6" name="Picture 2" descr="http://t3.gstatic.com/images?q=tbn:ANd9GcS_VjKRl4vdam71vEAUHhucEOlpQW0FjcuqOhUeyjIV-vs4cmKl1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691" y="2310902"/>
            <a:ext cx="4682565" cy="37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390367" y="5994459"/>
            <a:ext cx="187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 Verde</a:t>
            </a:r>
            <a:endParaRPr lang="pt-PT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t1.gstatic.com/images?q=tbn:ANd9GcS0Do75lhIeBbBfh2hSDGYHrcwXcxBTMI1flSnpWTc04ZfcbT86t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440360"/>
            <a:ext cx="2880320" cy="18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16832"/>
            <a:ext cx="288032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7" y="5021807"/>
            <a:ext cx="288032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-6702" y="1534819"/>
            <a:ext cx="801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 smtClean="0">
                <a:solidFill>
                  <a:srgbClr val="0000CC"/>
                </a:solidFill>
                <a:latin typeface="Candara" pitchFamily="34" charset="0"/>
              </a:rPr>
              <a:t>Acesso privilegiado aos mercados da África Ocidental (CEDEAO) </a:t>
            </a:r>
          </a:p>
          <a:p>
            <a:r>
              <a:rPr lang="pt-PT" sz="1600" b="1" dirty="0">
                <a:solidFill>
                  <a:srgbClr val="0000CC"/>
                </a:solidFill>
                <a:latin typeface="Candara" pitchFamily="34" charset="0"/>
              </a:rPr>
              <a:t> </a:t>
            </a:r>
            <a:r>
              <a:rPr lang="pt-PT" sz="1600" b="1" dirty="0" smtClean="0">
                <a:solidFill>
                  <a:srgbClr val="0000CC"/>
                </a:solidFill>
                <a:latin typeface="Candara" pitchFamily="34" charset="0"/>
              </a:rPr>
              <a:t>      da União Europeia (SGP+) e dos EUA (AGOA)</a:t>
            </a:r>
            <a:endParaRPr lang="pt-PT" sz="1600" b="1" dirty="0">
              <a:solidFill>
                <a:srgbClr val="0000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9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04" y="1978712"/>
            <a:ext cx="4263103" cy="731280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LOCALIZAÇÃO </a:t>
            </a:r>
            <a:br>
              <a:rPr lang="fr-F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GEOESTRATÉGICA</a:t>
            </a:r>
            <a:endParaRPr lang="fr-FR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4" descr="parte1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5" t="31870" b="5743"/>
          <a:stretch/>
        </p:blipFill>
        <p:spPr bwMode="auto">
          <a:xfrm>
            <a:off x="4386020" y="1487979"/>
            <a:ext cx="4757980" cy="537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91847" y="3441225"/>
            <a:ext cx="409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Acesso</a:t>
            </a:r>
            <a:r>
              <a:rPr lang="en-GB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GB" sz="2800" b="1" kern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mercados</a:t>
            </a:r>
            <a:r>
              <a:rPr lang="en-GB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PT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ＭＳ 明朝"/>
                <a:cs typeface="Aharoni" panose="02010803020104030203" pitchFamily="2" charset="-79"/>
              </a:rPr>
              <a:t>CEDAO, CPLP, AGOA &amp; ACP/EU</a:t>
            </a:r>
            <a:r>
              <a:rPr lang="en-GB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Down Arrow 1"/>
          <p:cNvSpPr/>
          <p:nvPr/>
        </p:nvSpPr>
        <p:spPr>
          <a:xfrm>
            <a:off x="1358574" y="2949835"/>
            <a:ext cx="1552259" cy="491390"/>
          </a:xfrm>
          <a:prstGeom prst="downArrow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175828" y="5317610"/>
            <a:ext cx="4210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lataforma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PT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ＭＳ 明朝"/>
                <a:cs typeface="Aharoni" panose="02010803020104030203" pitchFamily="2" charset="-79"/>
              </a:rPr>
              <a:t>internacional para </a:t>
            </a:r>
            <a:r>
              <a:rPr lang="pt-PT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ＭＳ 明朝"/>
                <a:cs typeface="Aharoni" panose="02010803020104030203" pitchFamily="2" charset="-79"/>
              </a:rPr>
              <a:t>serviços</a:t>
            </a:r>
            <a:endParaRPr lang="en-GB" sz="2800" b="1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" y="57522"/>
            <a:ext cx="9143998" cy="10329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7345" marR="193040">
              <a:spcBef>
                <a:spcPts val="0"/>
              </a:spcBef>
              <a:spcAft>
                <a:spcPts val="0"/>
              </a:spcAft>
            </a:pPr>
            <a:r>
              <a:rPr lang="pt-PT" sz="3000" b="1" dirty="0">
                <a:solidFill>
                  <a:srgbClr val="0000CC"/>
                </a:solidFill>
                <a:latin typeface="Century Gothic"/>
                <a:ea typeface="ＭＳ 明朝"/>
                <a:cs typeface="Times New Roman"/>
              </a:rPr>
              <a:t>P</a:t>
            </a:r>
            <a:r>
              <a:rPr lang="pt-PT" sz="3000" b="1" dirty="0" smtClean="0">
                <a:solidFill>
                  <a:srgbClr val="0000CC"/>
                </a:solidFill>
                <a:latin typeface="Century Gothic"/>
                <a:ea typeface="ＭＳ 明朝"/>
                <a:cs typeface="Times New Roman"/>
              </a:rPr>
              <a:t>lataforma de negócios emergente no </a:t>
            </a:r>
            <a:r>
              <a:rPr lang="pt-PT" sz="3000" b="1" dirty="0">
                <a:solidFill>
                  <a:srgbClr val="0000CC"/>
                </a:solidFill>
                <a:latin typeface="Century Gothic"/>
                <a:ea typeface="ＭＳ 明朝"/>
                <a:cs typeface="Times New Roman"/>
              </a:rPr>
              <a:t>Atlântico </a:t>
            </a:r>
            <a:r>
              <a:rPr lang="pt-PT" sz="3000" b="1" dirty="0" smtClean="0">
                <a:solidFill>
                  <a:srgbClr val="0000CC"/>
                </a:solidFill>
                <a:latin typeface="Century Gothic"/>
                <a:ea typeface="ＭＳ 明朝"/>
                <a:cs typeface="Times New Roman"/>
              </a:rPr>
              <a:t>médio</a:t>
            </a:r>
            <a:endParaRPr lang="en-US" sz="3000" b="1" dirty="0">
              <a:solidFill>
                <a:srgbClr val="0000CC"/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7" name="Down Arrow 1"/>
          <p:cNvSpPr/>
          <p:nvPr/>
        </p:nvSpPr>
        <p:spPr>
          <a:xfrm>
            <a:off x="1358575" y="4826220"/>
            <a:ext cx="1552259" cy="491390"/>
          </a:xfrm>
          <a:prstGeom prst="downArrow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2653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693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Como?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791572"/>
            <a:ext cx="8966579" cy="6066428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Reformas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Políticas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rgbClr val="0000CC"/>
                </a:solidFill>
              </a:rPr>
              <a:t>Reformas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Económicas</a:t>
            </a:r>
            <a:r>
              <a:rPr lang="en-US" sz="3600" b="1" dirty="0" smtClean="0">
                <a:solidFill>
                  <a:srgbClr val="0000CC"/>
                </a:solidFill>
              </a:rPr>
              <a:t> e de Mercado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rgbClr val="0000CC"/>
                </a:solidFill>
              </a:rPr>
              <a:t>Reformas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Institucionais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</a:p>
          <a:p>
            <a:pPr lvl="1"/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i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)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Gestão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das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Finanças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Públicas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 - </a:t>
            </a:r>
            <a:r>
              <a:rPr lang="en-US" sz="2400" u="sng" dirty="0" smtClean="0">
                <a:solidFill>
                  <a:srgbClr val="0000CC"/>
                </a:solidFill>
                <a:sym typeface="Wingdings" pitchFamily="2" charset="2"/>
              </a:rPr>
              <a:t>accountability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t</a:t>
            </a:r>
            <a:r>
              <a:rPr lang="en-US" sz="2400" u="sng" dirty="0" err="1" smtClean="0">
                <a:solidFill>
                  <a:srgbClr val="0000CC"/>
                </a:solidFill>
                <a:sym typeface="Wingdings" pitchFamily="2" charset="2"/>
              </a:rPr>
              <a:t>ransparência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; </a:t>
            </a:r>
          </a:p>
          <a:p>
            <a:pPr lvl="1"/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ii)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Governação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electrónica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; </a:t>
            </a:r>
          </a:p>
          <a:p>
            <a:pPr lvl="1"/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iii)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ambiente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de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negócios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(1dia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para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criar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uma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empresa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); </a:t>
            </a:r>
          </a:p>
          <a:p>
            <a:pPr lvl="1"/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iv)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reformas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fiscais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(IVA,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novos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códigos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tributários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benefícios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fiscais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, …)</a:t>
            </a:r>
          </a:p>
          <a:p>
            <a:pPr lvl="1"/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v) 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Investimentos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constantes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e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consistente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no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desenvolvimento</a:t>
            </a:r>
            <a:r>
              <a:rPr lang="en-US" sz="24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sym typeface="Wingdings" pitchFamily="2" charset="2"/>
              </a:rPr>
              <a:t>humano</a:t>
            </a:r>
            <a:endParaRPr lang="pt-PT" sz="3200" dirty="0" smtClean="0">
              <a:solidFill>
                <a:srgbClr val="0000CC"/>
              </a:solidFill>
              <a:sym typeface="Wingdings" pitchFamily="2" charset="2"/>
            </a:endParaRPr>
          </a:p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7769-B19D-1444-BE01-E9FDD56B55C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5219</TotalTime>
  <Words>844</Words>
  <Application>Microsoft Macintosh PowerPoint</Application>
  <PresentationFormat>On-screen Show (4:3)</PresentationFormat>
  <Paragraphs>212</Paragraphs>
  <Slides>22</Slides>
  <Notes>7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PowerPoint Presentation</vt:lpstr>
      <vt:lpstr>LOCALIZAÇÃO GEOGRÁFICA</vt:lpstr>
      <vt:lpstr>POSIÇÃO GEOESTRATÉGICA</vt:lpstr>
      <vt:lpstr>CABO VERDE</vt:lpstr>
      <vt:lpstr>INDICADORES</vt:lpstr>
      <vt:lpstr>INTEGRAÇÃO INTERNACIONAL</vt:lpstr>
      <vt:lpstr>PowerPoint Presentation</vt:lpstr>
      <vt:lpstr>LOCALIZAÇÃO  GEOESTRATÉGICA</vt:lpstr>
      <vt:lpstr>Como? </vt:lpstr>
      <vt:lpstr>PowerPoint Presentation</vt:lpstr>
      <vt:lpstr>“Motores do Crescimento”</vt:lpstr>
      <vt:lpstr>Turismo </vt:lpstr>
      <vt:lpstr>PowerPoint Presentation</vt:lpstr>
      <vt:lpstr>PowerPoint Presentation</vt:lpstr>
      <vt:lpstr>PowerPoint Presentation</vt:lpstr>
      <vt:lpstr>PowerPoint Presentation</vt:lpstr>
      <vt:lpstr>Produtos turísticos</vt:lpstr>
      <vt:lpstr>Turismo de saúde e bem estar – Aposta Estratégica</vt:lpstr>
      <vt:lpstr>RAZÕES PARA INVESTIR…</vt:lpstr>
      <vt:lpstr>RAZÕES PARA INVESTIR…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Glow template</dc:title>
  <dc:creator>Presentation Magazine</dc:creator>
  <cp:lastModifiedBy>INPS</cp:lastModifiedBy>
  <cp:revision>240</cp:revision>
  <dcterms:created xsi:type="dcterms:W3CDTF">2008-11-24T14:49:30Z</dcterms:created>
  <dcterms:modified xsi:type="dcterms:W3CDTF">2016-02-14T13:56:24Z</dcterms:modified>
</cp:coreProperties>
</file>