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6" r:id="rId4"/>
    <p:sldId id="257" r:id="rId5"/>
    <p:sldId id="258" r:id="rId6"/>
    <p:sldId id="259" r:id="rId7"/>
    <p:sldId id="260" r:id="rId8"/>
    <p:sldId id="261" r:id="rId9"/>
    <p:sldId id="262" r:id="rId10"/>
    <p:sldId id="264" r:id="rId11"/>
    <p:sldId id="265" r:id="rId12"/>
    <p:sldId id="267" r:id="rId13"/>
  </p:sldIdLst>
  <p:sldSz cx="12192000" cy="6858000"/>
  <p:notesSz cx="6799263" cy="98758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684" autoAdjust="0"/>
    <p:restoredTop sz="94660"/>
  </p:normalViewPr>
  <p:slideViewPr>
    <p:cSldViewPr snapToGrid="0">
      <p:cViewPr varScale="1">
        <p:scale>
          <a:sx n="85" d="100"/>
          <a:sy n="85" d="100"/>
        </p:scale>
        <p:origin x="11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D93D04-37E5-4C86-817A-69F7D14125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C58D98F-21DE-48E1-96AD-B9D67C734A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75C9158-D495-4A9A-8202-72291702C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CA99C-6A4D-4D01-91B3-274F6ACEAB25}" type="datetimeFigureOut">
              <a:rPr lang="de-DE" smtClean="0"/>
              <a:t>03.10.2018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FF35E5C-8C00-40E2-AC83-316026FD9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75C6EE7-6A8A-403B-89A1-586907463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1161-6088-4573-A34C-27DB6B0E4FD0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FDD65B3-669F-4A06-80B3-23D27C1A15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267513"/>
            <a:ext cx="596926" cy="45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42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66170B-A2A6-4EBC-BE79-8A0EAC2DD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FEED88A-227F-4524-A439-20C5279C64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4B08A7F-2C01-4B2C-8AD5-A878BEB939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276D140-582B-4839-B5C0-3A96894E2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CA99C-6A4D-4D01-91B3-274F6ACEAB25}" type="datetimeFigureOut">
              <a:rPr lang="de-DE" smtClean="0"/>
              <a:t>03.10.2018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D6EB710-BE63-4228-9904-485299EE1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110B25F-AB90-4A5A-935A-A1D7931CF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1161-6088-4573-A34C-27DB6B0E4F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5768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E42CC-BB26-4B93-A9E7-5A02B8149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841C7E2-7D91-4AF9-A6F2-CC6E9B235F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C0034CA-3CB9-4F19-8134-AB04EEBFB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CA99C-6A4D-4D01-91B3-274F6ACEAB25}" type="datetimeFigureOut">
              <a:rPr lang="de-DE" smtClean="0"/>
              <a:t>03.10.2018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1945925-9ADD-4579-B152-9F7C2353E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C6E7AC2-1D61-4B5F-B5C1-D2A45122C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1161-6088-4573-A34C-27DB6B0E4F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2078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118BC91-E57E-45DB-9A92-811244A520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B13B3B8-E7A8-443B-A40B-B8E5B3674E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51A9766-218F-4BB6-A70C-3592B44F8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CA99C-6A4D-4D01-91B3-274F6ACEAB25}" type="datetimeFigureOut">
              <a:rPr lang="de-DE" smtClean="0"/>
              <a:t>03.10.2018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14A51B-DA70-4FD9-8CFC-104ACC1A5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2BBCD3-E956-480E-8129-577AFD827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1161-6088-4573-A34C-27DB6B0E4F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484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BD822B-7019-490E-8778-18CFAED66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4F87D7C-057B-4512-8431-651E849A8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CA99C-6A4D-4D01-91B3-274F6ACEAB25}" type="datetimeFigureOut">
              <a:rPr lang="de-DE" smtClean="0"/>
              <a:t>03.10.2018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C87CD5E-4C21-460F-B0C8-D37A41E45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3478339-A57E-4ACD-811F-7FF2B0461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1161-6088-4573-A34C-27DB6B0E4FD0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3B073D2-C9F4-4D36-93DB-B125066D2B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905" y="6090067"/>
            <a:ext cx="830254" cy="63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71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4E935E-8495-4BC3-9397-10570091E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BAB2E7-7882-4C93-8890-E925EFCA5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53DC6A-6B06-4846-8C9C-B8D5CCD5D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CA99C-6A4D-4D01-91B3-274F6ACEAB25}" type="datetimeFigureOut">
              <a:rPr lang="de-DE" smtClean="0"/>
              <a:t>03.10.2018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E0C808B-7760-4CEF-B6CB-95A80AE2C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950D23-D0FF-4BFF-87C8-0EB6C721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1161-6088-4573-A34C-27DB6B0E4F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3712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164A98-B81A-41E1-A7C4-FBD6DC409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B20936A-6227-45EA-A313-928146B16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D982AF9-DE86-4F07-9570-07F075F33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CA99C-6A4D-4D01-91B3-274F6ACEAB25}" type="datetimeFigureOut">
              <a:rPr lang="de-DE" smtClean="0"/>
              <a:t>03.10.2018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8C4B83E-174C-4741-B091-40FB4DD5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10EDA46-58E9-4D26-AFA1-1BEB112BA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1161-6088-4573-A34C-27DB6B0E4F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6484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3DD286-AEB1-43D7-A37C-91A5FD0A7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33AC9CC-89FF-4333-978F-4ECA38645C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5EF4E10-EEE0-449C-98DC-E2F39E54CE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A8F2160-DFAF-4F81-84EE-F8089D5B6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CA99C-6A4D-4D01-91B3-274F6ACEAB25}" type="datetimeFigureOut">
              <a:rPr lang="de-DE" smtClean="0"/>
              <a:t>03.10.2018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412D1BF-6597-48AE-B757-1E6798B8E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803F951-2C93-43FC-BDBA-33BED8639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1161-6088-4573-A34C-27DB6B0E4F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0966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16E248-F272-4EE4-B006-7DE97392B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4DBAC0B-B23A-4638-9D70-5E2257C6A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49E1F3-BB4F-455E-ABB3-D5EB59F48B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374F8F4-495D-46D3-B267-6A055DFD42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3CE8A6F-A0BA-4A43-9CB8-DE10E7369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CE3EDD0-47CD-451D-AF01-AC0208B2F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CA99C-6A4D-4D01-91B3-274F6ACEAB25}" type="datetimeFigureOut">
              <a:rPr lang="de-DE" smtClean="0"/>
              <a:t>03.10.2018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0F91B33-D5E7-44F5-AB06-623D5D891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DFEF362-4EC7-485A-933F-B76147611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1161-6088-4573-A34C-27DB6B0E4F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2795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1C98B7-6FF9-486C-8B62-A65430063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63387E4-4963-4659-B30E-1901BCFED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CA99C-6A4D-4D01-91B3-274F6ACEAB25}" type="datetimeFigureOut">
              <a:rPr lang="de-DE" smtClean="0"/>
              <a:t>03.10.2018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174D320-8C91-4B87-98C9-A03569148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EB72E4-B9DA-4C0B-8CBF-F087A54B4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1161-6088-4573-A34C-27DB6B0E4F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1911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3E60528-F24D-4CED-9522-070019F7F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CA99C-6A4D-4D01-91B3-274F6ACEAB25}" type="datetimeFigureOut">
              <a:rPr lang="de-DE" smtClean="0"/>
              <a:t>03.10.2018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490EA50-A228-4DA8-BEAF-69EE03036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BE4CD1-E33E-4633-879F-C5D0B6100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1161-6088-4573-A34C-27DB6B0E4F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3697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8DB1F2-A5A9-476A-B5D2-274A690D6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3984A9-0E6F-45CD-B2B1-FD05FCBD2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6B24095-4D85-4661-858B-E380B41F9F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0777754-A935-40C9-8E39-FC84CE4DB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CA99C-6A4D-4D01-91B3-274F6ACEAB25}" type="datetimeFigureOut">
              <a:rPr lang="de-DE" smtClean="0"/>
              <a:t>03.10.2018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3802AAA-223A-4F7F-BCDE-9659708E8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696335C-73E6-496C-9FC8-4FBBAE18A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1161-6088-4573-A34C-27DB6B0E4F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476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F07EA6B-0A22-4A18-AF95-5F9A947DF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CBA2C1B-E9A7-4014-85C7-ECBF623CA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013148E-00D2-45E7-BCB6-CBF9468FAC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CA99C-6A4D-4D01-91B3-274F6ACEAB25}" type="datetimeFigureOut">
              <a:rPr lang="de-DE" smtClean="0"/>
              <a:t>03.10.2018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FAA8D6-4857-468D-AF79-D9B0042F56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209DC0-35A7-4E69-B4CB-B44DD3301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41161-6088-4573-A34C-27DB6B0E4F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330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6087937-E427-4530-A831-A3461130FA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5882" y="4267832"/>
            <a:ext cx="4805996" cy="1401448"/>
          </a:xfrm>
        </p:spPr>
        <p:txBody>
          <a:bodyPr anchor="t">
            <a:normAutofit/>
          </a:bodyPr>
          <a:lstStyle/>
          <a:p>
            <a:pPr algn="l"/>
            <a:r>
              <a:rPr lang="en-GB" sz="3200" b="1" dirty="0">
                <a:solidFill>
                  <a:srgbClr val="000000"/>
                </a:solidFill>
              </a:rPr>
              <a:t>Progress for a sustainable development in  Africa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6F74547-F84D-49D7-95B4-B7A9BE61B0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6186" y="3428999"/>
            <a:ext cx="4805691" cy="838831"/>
          </a:xfrm>
        </p:spPr>
        <p:txBody>
          <a:bodyPr anchor="b">
            <a:normAutofit/>
          </a:bodyPr>
          <a:lstStyle/>
          <a:p>
            <a:pPr algn="l"/>
            <a:r>
              <a:rPr lang="en-GB" sz="2800" b="1" dirty="0">
                <a:solidFill>
                  <a:srgbClr val="000000"/>
                </a:solidFill>
              </a:rPr>
              <a:t>8 years of business for Africa </a:t>
            </a:r>
          </a:p>
        </p:txBody>
      </p:sp>
      <p:sp>
        <p:nvSpPr>
          <p:cNvPr id="14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156C202-94A0-4943-9E16-1104923E4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5" r="21280" b="1"/>
          <a:stretch/>
        </p:blipFill>
        <p:spPr>
          <a:xfrm>
            <a:off x="-306" y="760562"/>
            <a:ext cx="5298683" cy="6097438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07ACCD3-6FF3-4738-A5A6-C4A9A9276C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616" y="6090608"/>
            <a:ext cx="868093" cy="66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36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2FFCDF9-0DAB-44D9-A93E-CD04901596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6311" y="436110"/>
            <a:ext cx="4552827" cy="598459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/>
              <a:t>2004  Vecotrade S.A. </a:t>
            </a:r>
            <a:r>
              <a:rPr lang="de-DE" b="1" dirty="0" err="1"/>
              <a:t>starts</a:t>
            </a:r>
            <a:r>
              <a:rPr lang="de-DE" b="1" dirty="0"/>
              <a:t> in Luxemburg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/>
              <a:t>2005  First </a:t>
            </a:r>
            <a:r>
              <a:rPr lang="de-DE" b="1" dirty="0" err="1"/>
              <a:t>big</a:t>
            </a:r>
            <a:r>
              <a:rPr lang="de-DE" b="1" dirty="0"/>
              <a:t> deal outside </a:t>
            </a:r>
            <a:r>
              <a:rPr lang="de-DE" b="1" dirty="0" err="1"/>
              <a:t>of</a:t>
            </a:r>
            <a:r>
              <a:rPr lang="de-DE" b="1" dirty="0"/>
              <a:t> Europe : high </a:t>
            </a:r>
            <a:r>
              <a:rPr lang="de-DE" b="1" dirty="0" err="1"/>
              <a:t>technology</a:t>
            </a:r>
            <a:r>
              <a:rPr lang="de-DE" b="1" dirty="0"/>
              <a:t> </a:t>
            </a:r>
            <a:r>
              <a:rPr lang="de-DE" b="1" dirty="0" err="1"/>
              <a:t>sawmill</a:t>
            </a:r>
            <a:r>
              <a:rPr lang="de-DE" b="1" dirty="0"/>
              <a:t> – </a:t>
            </a:r>
            <a:r>
              <a:rPr lang="de-DE" b="1" dirty="0" err="1"/>
              <a:t>reinstalled</a:t>
            </a:r>
            <a:r>
              <a:rPr lang="de-DE" b="1" dirty="0"/>
              <a:t> in Osorno/Chile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/>
              <a:t>2006 - 2008 - 2010  First </a:t>
            </a:r>
            <a:r>
              <a:rPr lang="de-DE" b="1" dirty="0" err="1"/>
              <a:t>biomass</a:t>
            </a:r>
            <a:r>
              <a:rPr lang="de-DE" b="1" dirty="0"/>
              <a:t> </a:t>
            </a:r>
            <a:r>
              <a:rPr lang="de-DE" b="1" dirty="0" err="1"/>
              <a:t>boiler</a:t>
            </a:r>
            <a:r>
              <a:rPr lang="de-DE" b="1" dirty="0"/>
              <a:t>-</a:t>
            </a:r>
            <a:r>
              <a:rPr lang="de-DE" b="1" dirty="0" err="1"/>
              <a:t>feeding</a:t>
            </a:r>
            <a:r>
              <a:rPr lang="de-DE" b="1" dirty="0"/>
              <a:t>-systems </a:t>
            </a:r>
            <a:r>
              <a:rPr lang="de-DE" b="1" dirty="0" err="1"/>
              <a:t>installed</a:t>
            </a:r>
            <a:r>
              <a:rPr lang="de-DE" b="1" dirty="0"/>
              <a:t> in </a:t>
            </a:r>
            <a:r>
              <a:rPr lang="de-DE" b="1" dirty="0" err="1"/>
              <a:t>Belgium</a:t>
            </a:r>
            <a:endParaRPr lang="de-DE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/>
              <a:t>2007  </a:t>
            </a:r>
            <a:r>
              <a:rPr lang="de-DE" b="1" dirty="0" err="1"/>
              <a:t>Waste</a:t>
            </a:r>
            <a:r>
              <a:rPr lang="de-DE" b="1" dirty="0"/>
              <a:t> </a:t>
            </a:r>
            <a:r>
              <a:rPr lang="de-DE" b="1" dirty="0" err="1"/>
              <a:t>recycling</a:t>
            </a:r>
            <a:r>
              <a:rPr lang="de-DE" b="1" dirty="0"/>
              <a:t> </a:t>
            </a:r>
            <a:r>
              <a:rPr lang="de-DE" b="1" dirty="0" err="1"/>
              <a:t>line</a:t>
            </a:r>
            <a:r>
              <a:rPr lang="de-DE" b="1" dirty="0"/>
              <a:t> </a:t>
            </a:r>
            <a:r>
              <a:rPr lang="de-DE" b="1" dirty="0" err="1"/>
              <a:t>sold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customer</a:t>
            </a:r>
            <a:r>
              <a:rPr lang="de-DE" b="1" dirty="0"/>
              <a:t> in Luxemburg </a:t>
            </a:r>
            <a:r>
              <a:rPr lang="de-DE" b="1" dirty="0" err="1"/>
              <a:t>with</a:t>
            </a:r>
            <a:r>
              <a:rPr lang="de-DE" b="1" dirty="0"/>
              <a:t> </a:t>
            </a:r>
            <a:r>
              <a:rPr lang="de-DE" b="1" dirty="0" err="1"/>
              <a:t>shredder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RDF </a:t>
            </a:r>
            <a:r>
              <a:rPr lang="de-DE" b="1" dirty="0" err="1"/>
              <a:t>production</a:t>
            </a:r>
            <a:endParaRPr lang="de-DE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/>
              <a:t>2011 First </a:t>
            </a:r>
            <a:r>
              <a:rPr lang="de-DE" b="1" dirty="0" err="1"/>
              <a:t>contracts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2 </a:t>
            </a:r>
            <a:r>
              <a:rPr lang="de-DE" b="1" dirty="0" err="1"/>
              <a:t>boiler</a:t>
            </a:r>
            <a:r>
              <a:rPr lang="de-DE" b="1" dirty="0"/>
              <a:t> </a:t>
            </a:r>
            <a:r>
              <a:rPr lang="de-DE" b="1" dirty="0" err="1"/>
              <a:t>feeding</a:t>
            </a:r>
            <a:r>
              <a:rPr lang="de-DE" b="1" dirty="0"/>
              <a:t> </a:t>
            </a:r>
            <a:r>
              <a:rPr lang="de-DE" b="1" dirty="0" err="1"/>
              <a:t>systems</a:t>
            </a:r>
            <a:r>
              <a:rPr lang="de-DE" b="1" dirty="0"/>
              <a:t> </a:t>
            </a:r>
            <a:r>
              <a:rPr lang="de-DE" b="1" dirty="0" err="1"/>
              <a:t>with</a:t>
            </a:r>
            <a:r>
              <a:rPr lang="de-DE" b="1" dirty="0"/>
              <a:t> </a:t>
            </a:r>
            <a:r>
              <a:rPr lang="de-DE" b="1" dirty="0" err="1"/>
              <a:t>chipper</a:t>
            </a:r>
            <a:r>
              <a:rPr lang="de-DE" b="1" dirty="0"/>
              <a:t>, </a:t>
            </a:r>
            <a:r>
              <a:rPr lang="de-DE" b="1" dirty="0" err="1"/>
              <a:t>fuel</a:t>
            </a:r>
            <a:r>
              <a:rPr lang="de-DE" b="1" dirty="0"/>
              <a:t> </a:t>
            </a:r>
            <a:r>
              <a:rPr lang="de-DE" b="1" dirty="0" err="1"/>
              <a:t>storage</a:t>
            </a:r>
            <a:r>
              <a:rPr lang="de-DE" b="1" dirty="0"/>
              <a:t> and </a:t>
            </a:r>
            <a:r>
              <a:rPr lang="de-DE" b="1" dirty="0" err="1"/>
              <a:t>dosing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Ivory Coast and Gabun.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/>
              <a:t>2012 Installation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biggest</a:t>
            </a:r>
            <a:r>
              <a:rPr lang="de-DE" b="1" dirty="0"/>
              <a:t> </a:t>
            </a:r>
            <a:r>
              <a:rPr lang="de-DE" b="1" dirty="0" err="1"/>
              <a:t>pellets</a:t>
            </a:r>
            <a:r>
              <a:rPr lang="de-DE" b="1" dirty="0"/>
              <a:t> plant in </a:t>
            </a:r>
            <a:r>
              <a:rPr lang="de-DE" b="1" dirty="0" err="1"/>
              <a:t>Flemish</a:t>
            </a:r>
            <a:r>
              <a:rPr lang="de-DE" b="1" dirty="0"/>
              <a:t> Region (</a:t>
            </a:r>
            <a:r>
              <a:rPr lang="de-DE" b="1" dirty="0" err="1"/>
              <a:t>turnover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&gt;2 Mio. €)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/>
              <a:t>2013 – 2018 : 5 </a:t>
            </a:r>
            <a:r>
              <a:rPr lang="de-DE" b="1" dirty="0" err="1"/>
              <a:t>orders</a:t>
            </a:r>
            <a:r>
              <a:rPr lang="de-DE" b="1" dirty="0"/>
              <a:t> </a:t>
            </a:r>
            <a:r>
              <a:rPr lang="de-DE" b="1" dirty="0" err="1"/>
              <a:t>from</a:t>
            </a:r>
            <a:r>
              <a:rPr lang="de-DE" b="1" dirty="0"/>
              <a:t> </a:t>
            </a:r>
            <a:r>
              <a:rPr lang="de-DE" b="1" dirty="0" err="1"/>
              <a:t>Africa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</a:t>
            </a:r>
            <a:r>
              <a:rPr lang="de-DE" b="1" dirty="0" err="1"/>
              <a:t>fuel</a:t>
            </a:r>
            <a:r>
              <a:rPr lang="de-DE" b="1" dirty="0"/>
              <a:t> </a:t>
            </a:r>
            <a:r>
              <a:rPr lang="de-DE" b="1" dirty="0" err="1"/>
              <a:t>feeding</a:t>
            </a:r>
            <a:r>
              <a:rPr lang="de-DE" b="1" dirty="0"/>
              <a:t> </a:t>
            </a:r>
            <a:r>
              <a:rPr lang="de-DE" b="1" dirty="0" err="1"/>
              <a:t>systems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palm</a:t>
            </a:r>
            <a:r>
              <a:rPr lang="de-DE" b="1" dirty="0"/>
              <a:t> </a:t>
            </a:r>
            <a:r>
              <a:rPr lang="de-DE" b="1" dirty="0" err="1"/>
              <a:t>oil</a:t>
            </a:r>
            <a:r>
              <a:rPr lang="de-DE" b="1" dirty="0"/>
              <a:t> </a:t>
            </a:r>
            <a:r>
              <a:rPr lang="de-DE" b="1" dirty="0" err="1"/>
              <a:t>residues</a:t>
            </a:r>
            <a:r>
              <a:rPr lang="de-DE" b="1" dirty="0"/>
              <a:t> – Nigeria – Ghana - RDC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545F16F-CC23-43DA-88E1-2DC8E7857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616" y="6090608"/>
            <a:ext cx="868093" cy="66018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8001461-2A76-4AF0-A521-5DEB9FBFC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0" y="529722"/>
            <a:ext cx="2804160" cy="210312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AFBC768-82C7-424C-A52E-DD13A22B61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869" y="529722"/>
            <a:ext cx="2804160" cy="210312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7609FD7-1EDB-4E5A-812F-01F8483E68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880" y="2632842"/>
            <a:ext cx="3326247" cy="221663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5A04697-826A-494E-9F53-84390FED1F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869" y="2826022"/>
            <a:ext cx="2804160" cy="180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37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75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25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75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D4FF5E-AE86-4694-B697-6803928C3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0204" y="327378"/>
            <a:ext cx="3328895" cy="122753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400" b="1" dirty="0"/>
              <a:t>TEAMWORK</a:t>
            </a:r>
            <a:br>
              <a:rPr lang="en-US" sz="4400" b="1" dirty="0"/>
            </a:br>
            <a:r>
              <a:rPr lang="en-US" sz="4400" b="1" dirty="0"/>
              <a:t>is our motto !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B56F94CE-03EC-4236-8B5B-47E2963C572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" r="21105" b="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143E28A-7792-4637-948A-6003C20C46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616" y="6090608"/>
            <a:ext cx="868093" cy="66018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E5CAFB1-074F-4C96-8ED1-FD2689309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43" y="3073724"/>
            <a:ext cx="6351290" cy="357020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88F6989-A65F-40AC-97AE-C874AEDDED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0" t="15038" r="13283" b="6905"/>
          <a:stretch/>
        </p:blipFill>
        <p:spPr>
          <a:xfrm>
            <a:off x="248847" y="205929"/>
            <a:ext cx="2392753" cy="290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5341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C8D796-0BD4-4A0F-A727-2FEA868D4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953" y="1524000"/>
            <a:ext cx="6865139" cy="2391508"/>
          </a:xfrm>
        </p:spPr>
        <p:txBody>
          <a:bodyPr>
            <a:normAutofit/>
          </a:bodyPr>
          <a:lstStyle/>
          <a:p>
            <a:r>
              <a:rPr lang="de-DE" b="1" dirty="0">
                <a:latin typeface="+mn-lt"/>
              </a:rPr>
              <a:t>Power </a:t>
            </a:r>
            <a:r>
              <a:rPr lang="de-DE" b="1" dirty="0" err="1">
                <a:latin typeface="+mn-lt"/>
              </a:rPr>
              <a:t>for</a:t>
            </a:r>
            <a:r>
              <a:rPr lang="de-DE" b="1" dirty="0">
                <a:latin typeface="+mn-lt"/>
              </a:rPr>
              <a:t> </a:t>
            </a:r>
            <a:r>
              <a:rPr lang="de-DE" b="1" dirty="0" err="1">
                <a:latin typeface="+mn-lt"/>
              </a:rPr>
              <a:t>Africa</a:t>
            </a:r>
            <a:r>
              <a:rPr lang="de-DE" b="1" dirty="0">
                <a:latin typeface="+mn-lt"/>
              </a:rPr>
              <a:t> </a:t>
            </a:r>
            <a:r>
              <a:rPr lang="de-DE" b="1" dirty="0" err="1">
                <a:latin typeface="+mn-lt"/>
              </a:rPr>
              <a:t>with</a:t>
            </a:r>
            <a:br>
              <a:rPr lang="de-DE" b="1" dirty="0">
                <a:latin typeface="+mn-lt"/>
              </a:rPr>
            </a:br>
            <a:r>
              <a:rPr lang="de-DE" b="1" dirty="0">
                <a:latin typeface="+mn-lt"/>
              </a:rPr>
              <a:t>VECOTRADE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030A0E62-2835-4B3C-B1D7-27446E0E28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754" y="0"/>
            <a:ext cx="4686908" cy="6840642"/>
          </a:xfr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3292459-8379-4531-890D-2C78FB390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616" y="6090608"/>
            <a:ext cx="868093" cy="660185"/>
          </a:xfrm>
          <a:prstGeom prst="rect">
            <a:avLst/>
          </a:prstGeom>
        </p:spPr>
      </p:pic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79683794-96B4-4271-940C-7B95690D1A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5338" y="4232077"/>
            <a:ext cx="3196543" cy="2051991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Vecotrade S.A.</a:t>
            </a:r>
          </a:p>
          <a:p>
            <a:pPr marL="0" indent="0">
              <a:buNone/>
            </a:pPr>
            <a:r>
              <a:rPr lang="de-DE" dirty="0"/>
              <a:t>Robert Königs</a:t>
            </a:r>
          </a:p>
          <a:p>
            <a:pPr marL="0" indent="0">
              <a:buNone/>
            </a:pPr>
            <a:r>
              <a:rPr lang="de-DE" dirty="0"/>
              <a:t>rk@vecotrade.com</a:t>
            </a:r>
          </a:p>
        </p:txBody>
      </p:sp>
    </p:spTree>
    <p:extLst>
      <p:ext uri="{BB962C8B-B14F-4D97-AF65-F5344CB8AC3E}">
        <p14:creationId xmlns:p14="http://schemas.microsoft.com/office/powerpoint/2010/main" val="198796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C3D68D2F-6305-4B58-9008-A2A988EF843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4" r="12265"/>
          <a:stretch/>
        </p:blipFill>
        <p:spPr>
          <a:xfrm>
            <a:off x="6185051" y="10"/>
            <a:ext cx="5997632" cy="6857990"/>
          </a:xfrm>
          <a:custGeom>
            <a:avLst/>
            <a:gdLst>
              <a:gd name="connsiteX0" fmla="*/ 0 w 5997632"/>
              <a:gd name="connsiteY0" fmla="*/ 0 h 6858000"/>
              <a:gd name="connsiteX1" fmla="*/ 5997632 w 5997632"/>
              <a:gd name="connsiteY1" fmla="*/ 0 h 6858000"/>
              <a:gd name="connsiteX2" fmla="*/ 5997632 w 5997632"/>
              <a:gd name="connsiteY2" fmla="*/ 6858000 h 6858000"/>
              <a:gd name="connsiteX3" fmla="*/ 3178693 w 59976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51516ED-2453-477B-B54C-FE96E633BD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/>
          <a:stretch/>
        </p:blipFill>
        <p:spPr>
          <a:xfrm>
            <a:off x="-1" y="10"/>
            <a:ext cx="9141744" cy="6857990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7FEB674-D811-4FFE-A878-29D0C0ED1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73847"/>
            <a:ext cx="6434783" cy="3310306"/>
          </a:xfrm>
          <a:custGeom>
            <a:avLst/>
            <a:gdLst>
              <a:gd name="connsiteX0" fmla="*/ 0 w 6434783"/>
              <a:gd name="connsiteY0" fmla="*/ 0 h 3310306"/>
              <a:gd name="connsiteX1" fmla="*/ 3829872 w 6434783"/>
              <a:gd name="connsiteY1" fmla="*/ 0 h 3310306"/>
              <a:gd name="connsiteX2" fmla="*/ 4896100 w 6434783"/>
              <a:gd name="connsiteY2" fmla="*/ 0 h 3310306"/>
              <a:gd name="connsiteX3" fmla="*/ 4901677 w 6434783"/>
              <a:gd name="connsiteY3" fmla="*/ 0 h 3310306"/>
              <a:gd name="connsiteX4" fmla="*/ 6434783 w 6434783"/>
              <a:gd name="connsiteY4" fmla="*/ 3310306 h 3310306"/>
              <a:gd name="connsiteX5" fmla="*/ 0 w 6434783"/>
              <a:gd name="connsiteY5" fmla="*/ 3310306 h 3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34783" h="3310306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6434783" y="3310306"/>
                </a:lnTo>
                <a:lnTo>
                  <a:pt x="0" y="33103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2193EBB-3772-4A00-AC08-F1C5D5903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4" y="2166721"/>
            <a:ext cx="3886199" cy="9150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Vecotrade S.A.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250A609-7615-4C13-A817-DA015668A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8063" y="3081756"/>
            <a:ext cx="5007073" cy="177599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Established 2004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Located in Weiswampach, northern Luxemburg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Engineering company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Turnover about 10 Mio € in 2017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5DAD10E-E879-41EC-A6BC-F40D0F0B60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616" y="6090608"/>
            <a:ext cx="868093" cy="66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7324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>
            <a:extLst>
              <a:ext uri="{FF2B5EF4-FFF2-40B4-BE49-F238E27FC236}">
                <a16:creationId xmlns:a16="http://schemas.microsoft.com/office/drawing/2014/main" id="{0DC247D6-838C-4FF3-A58D-03CECDD1EB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2" r="-1" b="23589"/>
          <a:stretch/>
        </p:blipFill>
        <p:spPr>
          <a:xfrm>
            <a:off x="6185051" y="10"/>
            <a:ext cx="5997632" cy="6857990"/>
          </a:xfrm>
          <a:custGeom>
            <a:avLst/>
            <a:gdLst>
              <a:gd name="connsiteX0" fmla="*/ 0 w 5997632"/>
              <a:gd name="connsiteY0" fmla="*/ 0 h 6858000"/>
              <a:gd name="connsiteX1" fmla="*/ 5997632 w 5997632"/>
              <a:gd name="connsiteY1" fmla="*/ 0 h 6858000"/>
              <a:gd name="connsiteX2" fmla="*/ 5997632 w 5997632"/>
              <a:gd name="connsiteY2" fmla="*/ 6858000 h 6858000"/>
              <a:gd name="connsiteX3" fmla="*/ 3178693 w 59976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</p:spPr>
      </p:pic>
      <p:pic>
        <p:nvPicPr>
          <p:cNvPr id="17" name="Bildplatzhalter 16">
            <a:extLst>
              <a:ext uri="{FF2B5EF4-FFF2-40B4-BE49-F238E27FC236}">
                <a16:creationId xmlns:a16="http://schemas.microsoft.com/office/drawing/2014/main" id="{3D32CD93-9C86-453F-893A-002A1D28398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88" b="-1"/>
          <a:stretch/>
        </p:blipFill>
        <p:spPr>
          <a:xfrm>
            <a:off x="42123" y="12770"/>
            <a:ext cx="9141744" cy="6857990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7FEB674-D811-4FFE-A878-29D0C0ED1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73847"/>
            <a:ext cx="6434783" cy="3310306"/>
          </a:xfrm>
          <a:custGeom>
            <a:avLst/>
            <a:gdLst>
              <a:gd name="connsiteX0" fmla="*/ 0 w 6434783"/>
              <a:gd name="connsiteY0" fmla="*/ 0 h 3310306"/>
              <a:gd name="connsiteX1" fmla="*/ 3829872 w 6434783"/>
              <a:gd name="connsiteY1" fmla="*/ 0 h 3310306"/>
              <a:gd name="connsiteX2" fmla="*/ 4896100 w 6434783"/>
              <a:gd name="connsiteY2" fmla="*/ 0 h 3310306"/>
              <a:gd name="connsiteX3" fmla="*/ 4901677 w 6434783"/>
              <a:gd name="connsiteY3" fmla="*/ 0 h 3310306"/>
              <a:gd name="connsiteX4" fmla="*/ 6434783 w 6434783"/>
              <a:gd name="connsiteY4" fmla="*/ 3310306 h 3310306"/>
              <a:gd name="connsiteX5" fmla="*/ 0 w 6434783"/>
              <a:gd name="connsiteY5" fmla="*/ 3310306 h 3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34783" h="3310306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6434783" y="3310306"/>
                </a:lnTo>
                <a:lnTo>
                  <a:pt x="0" y="33103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90C3F5-1555-486E-9F56-6F3DA798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4" y="2166721"/>
            <a:ext cx="3886199" cy="9150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Sawmill Technology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FB8C0B2-FD02-462C-AE28-75861DF4E9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8064" y="3081756"/>
            <a:ext cx="6110114" cy="177599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Log handlings systems – Engineering - Construction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Saw line – Engineering – Construction - Automatization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Sawn-timber handling and waste treatment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Pellet plants – Engineering – Construction </a:t>
            </a:r>
          </a:p>
        </p:txBody>
      </p:sp>
    </p:spTree>
    <p:extLst>
      <p:ext uri="{BB962C8B-B14F-4D97-AF65-F5344CB8AC3E}">
        <p14:creationId xmlns:p14="http://schemas.microsoft.com/office/powerpoint/2010/main" val="5079287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D58F1F34-8DA9-4787-94C7-6DC3A7A2340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241" y="140234"/>
            <a:ext cx="11942693" cy="6717766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D1DE96-7EE0-4ED5-8DD6-9752199D1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41" y="306755"/>
            <a:ext cx="4497236" cy="163413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b="1" dirty="0"/>
              <a:t>Renewable primary fuel - Green fuels in palm oil production</a:t>
            </a:r>
            <a:br>
              <a:rPr lang="en-US" sz="3600" b="1" dirty="0"/>
            </a:br>
            <a:endParaRPr lang="en-US" sz="3600" b="1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847DA31-48B8-4DD6-A16A-3B44054D7B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241" y="1940893"/>
            <a:ext cx="4385988" cy="22464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EFB available in overflow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High-energy fibers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Kernel shells with high energy content</a:t>
            </a:r>
          </a:p>
          <a:p>
            <a:r>
              <a:rPr lang="en-US" sz="1800" dirty="0"/>
              <a:t>= ideal sustainable fuel for the plantation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6835189-F64E-4B07-AEAA-A3E49BABA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616" y="6090608"/>
            <a:ext cx="868093" cy="66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33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1A2CA9EA-EF52-45D1-86F1-1FBB62605C3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 b="24981"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953A30B-F422-4CF8-82BC-5F48E608B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b="1" dirty="0"/>
              <a:t>Storage bunker for chips from rubberwood trees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25E898C-558D-4D9D-8157-BDF7B4F981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3 storage boxes for the continuous feeding    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     of the high pressure steam boiler working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     on biomass from the plantation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Automatic fuel feeding 24/7 with highest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    availability – up to 99% proven over month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    of production</a:t>
            </a:r>
          </a:p>
          <a:p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D23F8F8-C055-48E9-9282-2B4C4F590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616" y="6090608"/>
            <a:ext cx="868093" cy="66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847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E30F2E-6207-4F73-91A7-70426922B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7" y="1783959"/>
            <a:ext cx="4645251" cy="18736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800" dirty="0"/>
              <a:t>Boiler feeding systems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19A4AFE-553C-4297-887A-F008CDAFFC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46625" y="4025116"/>
            <a:ext cx="4557323" cy="17839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The biomass fuel comes in the right quantity to the right time into the boiler.</a:t>
            </a:r>
          </a:p>
        </p:txBody>
      </p:sp>
      <p:sp>
        <p:nvSpPr>
          <p:cNvPr id="22" name="Freeform: Shape 17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22EF9065-C695-4D28-A0E9-C68F39D4807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0" r="18550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98B39E1-5853-4330-AEFF-A78E4828D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616" y="6090608"/>
            <a:ext cx="868093" cy="66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373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421C5755-0284-4A20-933C-E94D998FBF0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4" b="171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2A765C0-ABCA-43CA-A599-3B04383E3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4462" y="3727939"/>
            <a:ext cx="4020957" cy="2017204"/>
          </a:xfr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Chipper line :</a:t>
            </a:r>
            <a:b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production of woodchip from old rubber trees out of production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AC0EA86-8A6D-420C-AAA5-72394ABCFE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616" y="6090608"/>
            <a:ext cx="868093" cy="66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759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7533F45E-8F52-4A2B-99EC-F77291ACD80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758EB5E-8A7D-49BE-A496-618FB1B1F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299" y="2907323"/>
            <a:ext cx="4098469" cy="3759097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>
                <a:solidFill>
                  <a:srgbClr val="262626"/>
                </a:solidFill>
              </a:rPr>
              <a:t>PLC regulated feeding system on highest level 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2F974A9-EA4A-43EF-974B-23CEB2573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616" y="6090608"/>
            <a:ext cx="868093" cy="66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414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235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BE7AB6-012D-434D-AA15-7C4B16276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54862" y="1473561"/>
            <a:ext cx="4475062" cy="436098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dirty="0">
                <a:solidFill>
                  <a:srgbClr val="FFFFFF"/>
                </a:solidFill>
              </a:rPr>
              <a:t>Constant power supply from the turbine to the grid for the factory and the local housing settlement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2E2D4483-65B0-480C-A032-BEE1D881F47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3833445" y="188714"/>
            <a:ext cx="8127263" cy="660316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9415B75-7AC8-453A-87DB-FC7F609A8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616" y="6090608"/>
            <a:ext cx="868093" cy="66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398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315</Words>
  <Application>Microsoft Office PowerPoint</Application>
  <PresentationFormat>Breitbild</PresentationFormat>
  <Paragraphs>41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Office</vt:lpstr>
      <vt:lpstr>Progress for a sustainable development in  Africa</vt:lpstr>
      <vt:lpstr>Vecotrade S.A.</vt:lpstr>
      <vt:lpstr>Sawmill Technology</vt:lpstr>
      <vt:lpstr>Renewable primary fuel - Green fuels in palm oil production </vt:lpstr>
      <vt:lpstr>Storage bunker for chips from rubberwood trees</vt:lpstr>
      <vt:lpstr>Boiler feeding systems </vt:lpstr>
      <vt:lpstr>Chipper line : production of woodchip from old rubber trees out of production</vt:lpstr>
      <vt:lpstr>PLC regulated feeding system on highest level  </vt:lpstr>
      <vt:lpstr>Constant power supply from the turbine to the grid for the factory and the local housing settlement</vt:lpstr>
      <vt:lpstr>PowerPoint-Präsentation</vt:lpstr>
      <vt:lpstr>TEAMWORK is our motto !</vt:lpstr>
      <vt:lpstr>Power for Africa with VECOTRADE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Fortschritt in Afrika (speziell in Ghana).</dc:title>
  <dc:creator>Jörg Hilpisch</dc:creator>
  <cp:lastModifiedBy>Robert Königs</cp:lastModifiedBy>
  <cp:revision>23</cp:revision>
  <cp:lastPrinted>2018-09-28T21:08:44Z</cp:lastPrinted>
  <dcterms:created xsi:type="dcterms:W3CDTF">2018-09-26T17:11:18Z</dcterms:created>
  <dcterms:modified xsi:type="dcterms:W3CDTF">2018-10-03T06:14:17Z</dcterms:modified>
</cp:coreProperties>
</file>