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48"/>
  </p:notesMasterIdLst>
  <p:handoutMasterIdLst>
    <p:handoutMasterId r:id="rId49"/>
  </p:handoutMasterIdLst>
  <p:sldIdLst>
    <p:sldId id="257" r:id="rId2"/>
    <p:sldId id="346" r:id="rId3"/>
    <p:sldId id="333" r:id="rId4"/>
    <p:sldId id="353" r:id="rId5"/>
    <p:sldId id="332" r:id="rId6"/>
    <p:sldId id="276" r:id="rId7"/>
    <p:sldId id="336" r:id="rId8"/>
    <p:sldId id="334" r:id="rId9"/>
    <p:sldId id="335" r:id="rId10"/>
    <p:sldId id="337" r:id="rId11"/>
    <p:sldId id="338" r:id="rId12"/>
    <p:sldId id="339" r:id="rId13"/>
    <p:sldId id="366" r:id="rId14"/>
    <p:sldId id="367" r:id="rId15"/>
    <p:sldId id="364" r:id="rId16"/>
    <p:sldId id="365" r:id="rId17"/>
    <p:sldId id="341" r:id="rId18"/>
    <p:sldId id="342" r:id="rId19"/>
    <p:sldId id="278" r:id="rId20"/>
    <p:sldId id="362" r:id="rId21"/>
    <p:sldId id="344" r:id="rId22"/>
    <p:sldId id="343" r:id="rId23"/>
    <p:sldId id="347" r:id="rId24"/>
    <p:sldId id="348" r:id="rId25"/>
    <p:sldId id="279" r:id="rId26"/>
    <p:sldId id="280" r:id="rId27"/>
    <p:sldId id="349" r:id="rId28"/>
    <p:sldId id="351" r:id="rId29"/>
    <p:sldId id="371" r:id="rId30"/>
    <p:sldId id="352" r:id="rId31"/>
    <p:sldId id="369" r:id="rId32"/>
    <p:sldId id="357" r:id="rId33"/>
    <p:sldId id="372" r:id="rId34"/>
    <p:sldId id="373" r:id="rId35"/>
    <p:sldId id="355" r:id="rId36"/>
    <p:sldId id="356" r:id="rId37"/>
    <p:sldId id="374" r:id="rId38"/>
    <p:sldId id="354" r:id="rId39"/>
    <p:sldId id="370" r:id="rId40"/>
    <p:sldId id="350" r:id="rId41"/>
    <p:sldId id="358" r:id="rId42"/>
    <p:sldId id="316" r:id="rId43"/>
    <p:sldId id="360" r:id="rId44"/>
    <p:sldId id="359" r:id="rId45"/>
    <p:sldId id="361" r:id="rId46"/>
    <p:sldId id="368" r:id="rId4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956F3D"/>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3606" autoAdjust="0"/>
  </p:normalViewPr>
  <p:slideViewPr>
    <p:cSldViewPr>
      <p:cViewPr varScale="1">
        <p:scale>
          <a:sx n="68" d="100"/>
          <a:sy n="68" d="100"/>
        </p:scale>
        <p:origin x="-570" y="-102"/>
      </p:cViewPr>
      <p:guideLst>
        <p:guide orient="horz" pos="2160"/>
        <p:guide pos="2880"/>
      </p:guideLst>
    </p:cSldViewPr>
  </p:slideViewPr>
  <p:outlineViewPr>
    <p:cViewPr>
      <p:scale>
        <a:sx n="33" d="100"/>
        <a:sy n="33" d="100"/>
      </p:scale>
      <p:origin x="0" y="4224"/>
    </p:cViewPr>
  </p:outlin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716F642-2AE7-4933-9465-F0BB397DAD28}" type="datetimeFigureOut">
              <a:rPr lang="fr-FR" smtClean="0"/>
              <a:pPr/>
              <a:t>22/01/2018</a:t>
            </a:fld>
            <a:endParaRPr lang="fr-FR" dirty="0"/>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9BEF1B-A365-440B-BF56-3693FDA221D3}" type="slidenum">
              <a:rPr lang="fr-FR" smtClean="0"/>
              <a:pPr/>
              <a:t>‹N°›</a:t>
            </a:fld>
            <a:endParaRPr lang="fr-FR" dirty="0"/>
          </a:p>
        </p:txBody>
      </p:sp>
    </p:spTree>
    <p:extLst>
      <p:ext uri="{BB962C8B-B14F-4D97-AF65-F5344CB8AC3E}">
        <p14:creationId xmlns:p14="http://schemas.microsoft.com/office/powerpoint/2010/main" xmlns="" val="19586829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1A9132-FDA2-4148-A6BB-A16F001CE3BB}" type="datetimeFigureOut">
              <a:rPr lang="fr-FR" smtClean="0"/>
              <a:pPr/>
              <a:t>22/01/2018</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BE4F1F-8F0D-494C-9480-F8E1620A771D}" type="slidenum">
              <a:rPr lang="fr-FR" smtClean="0"/>
              <a:pPr/>
              <a:t>‹N°›</a:t>
            </a:fld>
            <a:endParaRPr lang="fr-FR" dirty="0"/>
          </a:p>
        </p:txBody>
      </p:sp>
    </p:spTree>
    <p:extLst>
      <p:ext uri="{BB962C8B-B14F-4D97-AF65-F5344CB8AC3E}">
        <p14:creationId xmlns:p14="http://schemas.microsoft.com/office/powerpoint/2010/main" xmlns="" val="88839522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FF33100A-F7A4-4EEA-9256-25F358037DA1}" type="datetime1">
              <a:rPr lang="fr-FR" smtClean="0"/>
              <a:pPr/>
              <a:t>22/01/2018</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022572B2-E491-4D5C-9AF4-7ED72CB20A8C}" type="slidenum">
              <a:rPr lang="fr-FR" smtClean="0"/>
              <a:pPr/>
              <a:t>‹N°›</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0081EE5-7E5E-41A2-9F11-256C0EC653E6}" type="datetime1">
              <a:rPr lang="fr-FR" smtClean="0"/>
              <a:pPr/>
              <a:t>22/01/2018</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022572B2-E491-4D5C-9AF4-7ED72CB20A8C}" type="slidenum">
              <a:rPr lang="fr-FR" smtClean="0"/>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56406A3-8808-495B-863E-61B79473DE04}" type="datetime1">
              <a:rPr lang="fr-FR" smtClean="0"/>
              <a:pPr/>
              <a:t>22/01/2018</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022572B2-E491-4D5C-9AF4-7ED72CB20A8C}" type="slidenum">
              <a:rPr lang="fr-FR" smtClean="0"/>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6ABF539-EDF7-4C54-A9BD-97C565DB13BB}" type="datetime1">
              <a:rPr lang="fr-FR" smtClean="0"/>
              <a:pPr/>
              <a:t>22/01/2018</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022572B2-E491-4D5C-9AF4-7ED72CB20A8C}" type="slidenum">
              <a:rPr lang="fr-FR" smtClean="0"/>
              <a:pPr/>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21CAC05E-72A9-4952-9442-EE9AFC8E43D0}" type="datetime1">
              <a:rPr lang="fr-FR" smtClean="0"/>
              <a:pPr/>
              <a:t>22/01/2018</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022572B2-E491-4D5C-9AF4-7ED72CB20A8C}" type="slidenum">
              <a:rPr lang="fr-FR" smtClean="0"/>
              <a:pPr/>
              <a:t>‹N°›</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83CFA9B-1429-4E53-B7D3-03BFA1C78920}" type="datetime1">
              <a:rPr lang="fr-FR" smtClean="0"/>
              <a:pPr/>
              <a:t>22/01/2018</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022572B2-E491-4D5C-9AF4-7ED72CB20A8C}" type="slidenum">
              <a:rPr lang="fr-FR" smtClean="0"/>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BB3D123-6766-43FB-B0CD-9DCD21DE03CC}" type="datetime1">
              <a:rPr lang="fr-FR" smtClean="0"/>
              <a:pPr/>
              <a:t>22/01/2018</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022572B2-E491-4D5C-9AF4-7ED72CB20A8C}" type="slidenum">
              <a:rPr lang="fr-FR" smtClean="0"/>
              <a:pPr/>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1804335D-DD91-4C70-BC1B-E69445264A9D}" type="datetime1">
              <a:rPr lang="fr-FR" smtClean="0"/>
              <a:pPr/>
              <a:t>22/01/2018</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022572B2-E491-4D5C-9AF4-7ED72CB20A8C}"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CEDE803-28A3-4BE9-9A68-0DC296637891}" type="datetime1">
              <a:rPr lang="fr-FR" smtClean="0"/>
              <a:pPr/>
              <a:t>22/01/2018</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022572B2-E491-4D5C-9AF4-7ED72CB20A8C}" type="slidenum">
              <a:rPr lang="fr-FR" smtClean="0"/>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A6BA965-DB48-4635-9865-50FBBFC1B886}" type="datetime1">
              <a:rPr lang="fr-FR" smtClean="0"/>
              <a:pPr/>
              <a:t>22/01/2018</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022572B2-E491-4D5C-9AF4-7ED72CB20A8C}" type="slidenum">
              <a:rPr lang="fr-FR" smtClean="0"/>
              <a:pPr/>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5AF2DAD-7D97-45D9-903F-14309FCE8654}" type="datetime1">
              <a:rPr lang="fr-FR" smtClean="0"/>
              <a:pPr/>
              <a:t>22/01/2018</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022572B2-E491-4D5C-9AF4-7ED72CB20A8C}" type="slidenum">
              <a:rPr lang="fr-FR" smtClean="0"/>
              <a:pPr/>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A03D43-28F7-4914-946F-F222FB349614}" type="datetime1">
              <a:rPr lang="fr-FR" smtClean="0"/>
              <a:pPr/>
              <a:t>22/01/2018</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2572B2-E491-4D5C-9AF4-7ED72CB20A8C}" type="slidenum">
              <a:rPr lang="fr-FR" smtClean="0"/>
              <a:pPr/>
              <a:t>‹N°›</a:t>
            </a:fld>
            <a:endParaRPr lang="fr-FR"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Logo CCIAD"/>
          <p:cNvPicPr>
            <a:picLocks noChangeAspect="1" noChangeArrowheads="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xmlns="" val="0"/>
              </a:ext>
            </a:extLst>
          </a:blip>
          <a:srcRect/>
          <a:stretch>
            <a:fillRect/>
          </a:stretch>
        </p:blipFill>
        <p:spPr bwMode="auto">
          <a:xfrm>
            <a:off x="4946409" y="396237"/>
            <a:ext cx="4018079" cy="130457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pic>
      <p:sp>
        <p:nvSpPr>
          <p:cNvPr id="4" name="Rectangle 3"/>
          <p:cNvSpPr/>
          <p:nvPr/>
        </p:nvSpPr>
        <p:spPr>
          <a:xfrm>
            <a:off x="-58422" y="2132856"/>
            <a:ext cx="9202421" cy="26795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fr-FR" sz="4400" b="1" dirty="0" smtClean="0">
                <a:ln w="50800"/>
                <a:solidFill>
                  <a:srgbClr val="002060"/>
                </a:solidFill>
                <a:latin typeface="Antique Olive Compact" pitchFamily="34" charset="0"/>
              </a:rPr>
              <a:t>CHAMBRE DE COMMERCE, D’INDUSTRIE ET D’AGRICULTURE DE DAKAR</a:t>
            </a:r>
            <a:endParaRPr lang="fr-FR" sz="4400" b="1" dirty="0">
              <a:ln w="50800"/>
              <a:solidFill>
                <a:srgbClr val="002060"/>
              </a:solidFill>
              <a:latin typeface="Antique Olive Compact" pitchFamily="34" charset="0"/>
            </a:endParaRPr>
          </a:p>
        </p:txBody>
      </p:sp>
      <p:sp>
        <p:nvSpPr>
          <p:cNvPr id="5" name="Rectangle à coins arrondis 4"/>
          <p:cNvSpPr/>
          <p:nvPr/>
        </p:nvSpPr>
        <p:spPr>
          <a:xfrm>
            <a:off x="1804471" y="5363224"/>
            <a:ext cx="6007889" cy="1090112"/>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u="sng" dirty="0">
                <a:solidFill>
                  <a:schemeClr val="bg1"/>
                </a:solidFill>
              </a:rPr>
              <a:t>Présenté par</a:t>
            </a:r>
            <a:r>
              <a:rPr lang="fr-FR" sz="2800" b="1" dirty="0">
                <a:solidFill>
                  <a:schemeClr val="bg1"/>
                </a:solidFill>
              </a:rPr>
              <a:t> : Aly MBOUP,</a:t>
            </a:r>
          </a:p>
          <a:p>
            <a:r>
              <a:rPr lang="fr-FR" sz="2800" b="1" dirty="0">
                <a:solidFill>
                  <a:schemeClr val="bg1"/>
                </a:solidFill>
              </a:rPr>
              <a:t> Secrétaire Général de la CCIA – </a:t>
            </a:r>
            <a:r>
              <a:rPr lang="fr-FR" sz="2800" b="1" dirty="0" smtClean="0">
                <a:solidFill>
                  <a:schemeClr val="bg1"/>
                </a:solidFill>
              </a:rPr>
              <a:t>Dakar</a:t>
            </a:r>
            <a:endParaRPr lang="fr-FR" sz="2800" b="1" dirty="0">
              <a:solidFill>
                <a:schemeClr val="bg1"/>
              </a:solidFill>
            </a:endParaRPr>
          </a:p>
        </p:txBody>
      </p:sp>
      <p:sp>
        <p:nvSpPr>
          <p:cNvPr id="7" name="Espace réservé du numéro de diapositive 2"/>
          <p:cNvSpPr>
            <a:spLocks noGrp="1"/>
          </p:cNvSpPr>
          <p:nvPr>
            <p:ph type="sldNum" sz="quarter" idx="12"/>
          </p:nvPr>
        </p:nvSpPr>
        <p:spPr>
          <a:xfrm>
            <a:off x="3779912" y="6492875"/>
            <a:ext cx="1828800" cy="365125"/>
          </a:xfrm>
        </p:spPr>
        <p:txBody>
          <a:bodyPr/>
          <a:lstStyle/>
          <a:p>
            <a:pPr algn="ctr"/>
            <a:fld id="{022572B2-E491-4D5C-9AF4-7ED72CB20A8C}" type="slidenum">
              <a:rPr lang="fr-FR" sz="2000" smtClean="0">
                <a:solidFill>
                  <a:srgbClr val="FF0000"/>
                </a:solidFill>
              </a:rPr>
              <a:pPr algn="ctr"/>
              <a:t>1</a:t>
            </a:fld>
            <a:endParaRPr lang="fr-FR" sz="2000" dirty="0">
              <a:solidFill>
                <a:srgbClr val="FF0000"/>
              </a:solidFill>
            </a:endParaRPr>
          </a:p>
        </p:txBody>
      </p:sp>
      <p:pic>
        <p:nvPicPr>
          <p:cNvPr id="2" name="Imag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79512" y="190056"/>
            <a:ext cx="2304256" cy="1533378"/>
          </a:xfrm>
          <a:prstGeom prst="rect">
            <a:avLst/>
          </a:prstGeom>
        </p:spPr>
      </p:pic>
    </p:spTree>
    <p:extLst>
      <p:ext uri="{BB962C8B-B14F-4D97-AF65-F5344CB8AC3E}">
        <p14:creationId xmlns:p14="http://schemas.microsoft.com/office/powerpoint/2010/main" xmlns="" val="25034726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2572B2-E491-4D5C-9AF4-7ED72CB20A8C}" type="slidenum">
              <a:rPr lang="fr-FR" smtClean="0"/>
              <a:pPr/>
              <a:t>10</a:t>
            </a:fld>
            <a:endParaRPr lang="fr-FR" dirty="0"/>
          </a:p>
        </p:txBody>
      </p:sp>
      <p:pic>
        <p:nvPicPr>
          <p:cNvPr id="9" name="Espace réservé du contenu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5496" y="116632"/>
            <a:ext cx="1512168" cy="1184867"/>
          </a:xfrm>
          <a:prstGeom prst="roundRect">
            <a:avLst>
              <a:gd name="adj" fmla="val 16667"/>
            </a:avLst>
          </a:prstGeom>
          <a:ln>
            <a:solidFill>
              <a:schemeClr val="accent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Rectangle 18"/>
          <p:cNvSpPr/>
          <p:nvPr/>
        </p:nvSpPr>
        <p:spPr>
          <a:xfrm>
            <a:off x="165237" y="1722288"/>
            <a:ext cx="8799251" cy="4524315"/>
          </a:xfrm>
          <a:prstGeom prst="rect">
            <a:avLst/>
          </a:prstGeom>
        </p:spPr>
        <p:txBody>
          <a:bodyPr wrap="square">
            <a:spAutoFit/>
          </a:bodyPr>
          <a:lstStyle/>
          <a:p>
            <a:r>
              <a:rPr lang="fr-FR" sz="2400" dirty="0"/>
              <a:t>La chambre de commerce, d’industrie et d’agriculture comprend un nombre de membres titulaires élus qui ne peut être inférieur à quinze (15) ni supérieur à soixante (60). En outre, sont élus des membres suppléants dont le nombre ne peut être supérieur à quarante (40</a:t>
            </a:r>
            <a:r>
              <a:rPr lang="fr-FR" sz="2400" dirty="0" smtClean="0"/>
              <a:t>).</a:t>
            </a:r>
          </a:p>
          <a:p>
            <a:endParaRPr lang="fr-FR" sz="2400" dirty="0" smtClean="0"/>
          </a:p>
          <a:p>
            <a:endParaRPr lang="fr-FR" sz="2400" dirty="0"/>
          </a:p>
          <a:p>
            <a:r>
              <a:rPr lang="fr-FR" sz="2400" dirty="0"/>
              <a:t>La chambre de commerce, d’industrie et d’agriculture a, à sa tête, un président élu par les membres titulaires de l’assemblée générale. Le mandat du Président est de cinq (5) ans renouvelable une seule fois.</a:t>
            </a:r>
          </a:p>
          <a:p>
            <a:r>
              <a:rPr lang="fr-FR" sz="2400" dirty="0"/>
              <a:t>Le siège de chaque chambre de commerce, d’industrie et d’agriculture est fixé au chef-lieu de la région</a:t>
            </a:r>
            <a:r>
              <a:rPr lang="fr-FR" sz="2400" dirty="0" smtClean="0"/>
              <a:t>.</a:t>
            </a:r>
            <a:endParaRPr lang="fr-FR" sz="2400" dirty="0"/>
          </a:p>
        </p:txBody>
      </p:sp>
      <p:sp>
        <p:nvSpPr>
          <p:cNvPr id="29" name="Rectangle 28"/>
          <p:cNvSpPr/>
          <p:nvPr/>
        </p:nvSpPr>
        <p:spPr>
          <a:xfrm>
            <a:off x="1547664" y="447455"/>
            <a:ext cx="7596336" cy="615553"/>
          </a:xfrm>
          <a:prstGeom prst="rect">
            <a:avLst/>
          </a:prstGeom>
          <a:noFill/>
        </p:spPr>
        <p:txBody>
          <a:bodyPr wrap="square" lIns="91440" tIns="45720" rIns="91440" bIns="45720">
            <a:spAutoFit/>
          </a:bodyPr>
          <a:lstStyle/>
          <a:p>
            <a:pPr algn="ctr"/>
            <a:r>
              <a:rPr lang="fr-FR" sz="3400" b="1" cap="none" spc="50" dirty="0" smtClean="0">
                <a:ln w="9525" cmpd="sng">
                  <a:noFill/>
                  <a:prstDash val="solid"/>
                </a:ln>
                <a:solidFill>
                  <a:srgbClr val="0070C0"/>
                </a:solidFill>
                <a:effectLst>
                  <a:glow rad="38100">
                    <a:schemeClr val="accent1">
                      <a:alpha val="40000"/>
                    </a:schemeClr>
                  </a:glow>
                </a:effectLst>
              </a:rPr>
              <a:t>ORGANISATION ET FONCTIONNEMENT</a:t>
            </a:r>
            <a:endParaRPr lang="fr-FR" sz="3400" b="1" cap="none" spc="50" dirty="0">
              <a:ln w="9525" cmpd="sng">
                <a:noFill/>
                <a:prstDash val="solid"/>
              </a:ln>
              <a:solidFill>
                <a:srgbClr val="0070C0"/>
              </a:solidFill>
              <a:effectLst>
                <a:glow rad="38100">
                  <a:schemeClr val="accent1">
                    <a:alpha val="40000"/>
                  </a:schemeClr>
                </a:glow>
              </a:effectLst>
            </a:endParaRPr>
          </a:p>
        </p:txBody>
      </p:sp>
    </p:spTree>
    <p:extLst>
      <p:ext uri="{BB962C8B-B14F-4D97-AF65-F5344CB8AC3E}">
        <p14:creationId xmlns:p14="http://schemas.microsoft.com/office/powerpoint/2010/main" xmlns="" val="36335408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2572B2-E491-4D5C-9AF4-7ED72CB20A8C}" type="slidenum">
              <a:rPr lang="fr-FR" smtClean="0"/>
              <a:pPr/>
              <a:t>11</a:t>
            </a:fld>
            <a:endParaRPr lang="fr-FR" dirty="0"/>
          </a:p>
        </p:txBody>
      </p:sp>
      <p:pic>
        <p:nvPicPr>
          <p:cNvPr id="9" name="Espace réservé du contenu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5496" y="116632"/>
            <a:ext cx="1512168" cy="1184867"/>
          </a:xfrm>
          <a:prstGeom prst="roundRect">
            <a:avLst>
              <a:gd name="adj" fmla="val 16667"/>
            </a:avLst>
          </a:prstGeom>
          <a:ln>
            <a:solidFill>
              <a:schemeClr val="accent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Rectangle 18"/>
          <p:cNvSpPr/>
          <p:nvPr/>
        </p:nvSpPr>
        <p:spPr>
          <a:xfrm>
            <a:off x="165237" y="1722288"/>
            <a:ext cx="8799251" cy="4524315"/>
          </a:xfrm>
          <a:prstGeom prst="rect">
            <a:avLst/>
          </a:prstGeom>
        </p:spPr>
        <p:txBody>
          <a:bodyPr wrap="square">
            <a:spAutoFit/>
          </a:bodyPr>
          <a:lstStyle/>
          <a:p>
            <a:r>
              <a:rPr lang="fr-FR" sz="2400" dirty="0"/>
              <a:t>Chaque chambre de commerce, d’industrie et d’agriculture est divisée en trois sections :</a:t>
            </a:r>
          </a:p>
          <a:p>
            <a:pPr marL="800100" lvl="1" indent="-342900">
              <a:buFont typeface="Wingdings" panose="05000000000000000000" pitchFamily="2" charset="2"/>
              <a:buChar char="§"/>
            </a:pPr>
            <a:r>
              <a:rPr lang="fr-FR" sz="2400" dirty="0" smtClean="0"/>
              <a:t>une </a:t>
            </a:r>
            <a:r>
              <a:rPr lang="fr-FR" sz="2400" dirty="0"/>
              <a:t>section commerce </a:t>
            </a:r>
            <a:r>
              <a:rPr lang="fr-FR" sz="2400" dirty="0" smtClean="0"/>
              <a:t>;</a:t>
            </a:r>
          </a:p>
          <a:p>
            <a:pPr marL="800100" lvl="1" indent="-342900">
              <a:buFont typeface="Wingdings" panose="05000000000000000000" pitchFamily="2" charset="2"/>
              <a:buChar char="§"/>
            </a:pPr>
            <a:r>
              <a:rPr lang="fr-FR" sz="2400" dirty="0" smtClean="0"/>
              <a:t>une </a:t>
            </a:r>
            <a:r>
              <a:rPr lang="fr-FR" sz="2400" dirty="0"/>
              <a:t>section industrie et services </a:t>
            </a:r>
            <a:r>
              <a:rPr lang="fr-FR" sz="2400" dirty="0" smtClean="0"/>
              <a:t>;</a:t>
            </a:r>
          </a:p>
          <a:p>
            <a:pPr marL="800100" lvl="1" indent="-342900">
              <a:buFont typeface="Wingdings" panose="05000000000000000000" pitchFamily="2" charset="2"/>
              <a:buChar char="§"/>
            </a:pPr>
            <a:r>
              <a:rPr lang="fr-FR" sz="2400" dirty="0" smtClean="0"/>
              <a:t>une </a:t>
            </a:r>
            <a:r>
              <a:rPr lang="fr-FR" sz="2400" dirty="0"/>
              <a:t>section agriculture</a:t>
            </a:r>
            <a:r>
              <a:rPr lang="fr-FR" sz="2400" dirty="0" smtClean="0"/>
              <a:t>.</a:t>
            </a:r>
          </a:p>
          <a:p>
            <a:endParaRPr lang="fr-FR" sz="2400" dirty="0" smtClean="0"/>
          </a:p>
          <a:p>
            <a:endParaRPr lang="fr-FR" sz="2400" dirty="0"/>
          </a:p>
          <a:p>
            <a:r>
              <a:rPr lang="fr-FR" sz="2400" dirty="0"/>
              <a:t>Un arrêté du Ministre de tutelle fixe les activités qui relèvent de chaque section, sous-section et catégorie.</a:t>
            </a:r>
          </a:p>
          <a:p>
            <a:r>
              <a:rPr lang="fr-FR" sz="2400" dirty="0"/>
              <a:t>Chaque section a, à sa tête, un président élu par les membres de la section. Celui-ci est, de droit, vice-président du bureau de la chambre.</a:t>
            </a:r>
          </a:p>
        </p:txBody>
      </p:sp>
      <p:sp>
        <p:nvSpPr>
          <p:cNvPr id="6" name="Rectangle 5"/>
          <p:cNvSpPr/>
          <p:nvPr/>
        </p:nvSpPr>
        <p:spPr>
          <a:xfrm>
            <a:off x="1547664" y="447455"/>
            <a:ext cx="7596336" cy="615553"/>
          </a:xfrm>
          <a:prstGeom prst="rect">
            <a:avLst/>
          </a:prstGeom>
          <a:noFill/>
        </p:spPr>
        <p:txBody>
          <a:bodyPr wrap="square" lIns="91440" tIns="45720" rIns="91440" bIns="45720">
            <a:spAutoFit/>
          </a:bodyPr>
          <a:lstStyle/>
          <a:p>
            <a:pPr algn="ctr"/>
            <a:r>
              <a:rPr lang="fr-FR" sz="3400" b="1" cap="none" spc="50" dirty="0" smtClean="0">
                <a:ln w="9525" cmpd="sng">
                  <a:noFill/>
                  <a:prstDash val="solid"/>
                </a:ln>
                <a:solidFill>
                  <a:srgbClr val="0070C0"/>
                </a:solidFill>
                <a:effectLst>
                  <a:glow rad="38100">
                    <a:schemeClr val="accent1">
                      <a:alpha val="40000"/>
                    </a:schemeClr>
                  </a:glow>
                </a:effectLst>
              </a:rPr>
              <a:t>ORGANISATION ET FONCTIONNEMENT</a:t>
            </a:r>
            <a:endParaRPr lang="fr-FR" sz="3400" b="1" cap="none" spc="50" dirty="0">
              <a:ln w="9525" cmpd="sng">
                <a:noFill/>
                <a:prstDash val="solid"/>
              </a:ln>
              <a:solidFill>
                <a:srgbClr val="0070C0"/>
              </a:solidFill>
              <a:effectLst>
                <a:glow rad="38100">
                  <a:schemeClr val="accent1">
                    <a:alpha val="40000"/>
                  </a:schemeClr>
                </a:glow>
              </a:effectLst>
            </a:endParaRPr>
          </a:p>
        </p:txBody>
      </p:sp>
    </p:spTree>
    <p:extLst>
      <p:ext uri="{BB962C8B-B14F-4D97-AF65-F5344CB8AC3E}">
        <p14:creationId xmlns:p14="http://schemas.microsoft.com/office/powerpoint/2010/main" xmlns="" val="21194732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2572B2-E491-4D5C-9AF4-7ED72CB20A8C}" type="slidenum">
              <a:rPr lang="fr-FR" smtClean="0"/>
              <a:pPr/>
              <a:t>12</a:t>
            </a:fld>
            <a:endParaRPr lang="fr-FR" dirty="0"/>
          </a:p>
        </p:txBody>
      </p:sp>
      <p:pic>
        <p:nvPicPr>
          <p:cNvPr id="9" name="Espace réservé du contenu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5496" y="116632"/>
            <a:ext cx="1512168" cy="1184867"/>
          </a:xfrm>
          <a:prstGeom prst="roundRect">
            <a:avLst>
              <a:gd name="adj" fmla="val 16667"/>
            </a:avLst>
          </a:prstGeom>
          <a:ln>
            <a:solidFill>
              <a:schemeClr val="accent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Rectangle 18"/>
          <p:cNvSpPr/>
          <p:nvPr/>
        </p:nvSpPr>
        <p:spPr>
          <a:xfrm>
            <a:off x="165237" y="1722288"/>
            <a:ext cx="8799251" cy="4893647"/>
          </a:xfrm>
          <a:prstGeom prst="rect">
            <a:avLst/>
          </a:prstGeom>
        </p:spPr>
        <p:txBody>
          <a:bodyPr wrap="square">
            <a:spAutoFit/>
          </a:bodyPr>
          <a:lstStyle/>
          <a:p>
            <a:r>
              <a:rPr lang="fr-FR" sz="2400" dirty="0"/>
              <a:t>Le bureau de la chambre de commerce, d’industrie et d’agriculture comprend neuf (9) membres au moins et onze (11) membres au plus. </a:t>
            </a:r>
            <a:endParaRPr lang="fr-FR" sz="2400" dirty="0" smtClean="0"/>
          </a:p>
          <a:p>
            <a:endParaRPr lang="fr-FR" sz="2400" dirty="0"/>
          </a:p>
          <a:p>
            <a:r>
              <a:rPr lang="fr-FR" sz="2400" dirty="0" smtClean="0"/>
              <a:t>Il </a:t>
            </a:r>
            <a:r>
              <a:rPr lang="fr-FR" sz="2400" dirty="0"/>
              <a:t>se compose de </a:t>
            </a:r>
            <a:r>
              <a:rPr lang="fr-FR" sz="2400" dirty="0" smtClean="0"/>
              <a:t>:</a:t>
            </a:r>
          </a:p>
          <a:p>
            <a:pPr marL="800100" lvl="1" indent="-342900">
              <a:buFont typeface="Wingdings" panose="05000000000000000000" pitchFamily="2" charset="2"/>
              <a:buChar char="§"/>
            </a:pPr>
            <a:r>
              <a:rPr lang="fr-FR" sz="2400" dirty="0" smtClean="0"/>
              <a:t>un </a:t>
            </a:r>
            <a:r>
              <a:rPr lang="fr-FR" sz="2400" dirty="0"/>
              <a:t>président </a:t>
            </a:r>
            <a:r>
              <a:rPr lang="fr-FR" sz="2400" dirty="0" smtClean="0"/>
              <a:t>;</a:t>
            </a:r>
          </a:p>
          <a:p>
            <a:pPr marL="800100" lvl="1" indent="-342900">
              <a:buFont typeface="Wingdings" panose="05000000000000000000" pitchFamily="2" charset="2"/>
              <a:buChar char="§"/>
            </a:pPr>
            <a:r>
              <a:rPr lang="fr-FR" sz="2400" dirty="0" smtClean="0"/>
              <a:t>un </a:t>
            </a:r>
            <a:r>
              <a:rPr lang="fr-FR" sz="2400" dirty="0"/>
              <a:t>premier vice-président, un deuxième vice-président, un troisième vice-président, un quatrième vice-président, un cinquième vice-président, un sixième vice-président </a:t>
            </a:r>
            <a:r>
              <a:rPr lang="fr-FR" sz="2400" dirty="0" smtClean="0"/>
              <a:t>;</a:t>
            </a:r>
          </a:p>
          <a:p>
            <a:pPr marL="800100" lvl="1" indent="-342900">
              <a:buFont typeface="Wingdings" panose="05000000000000000000" pitchFamily="2" charset="2"/>
              <a:buChar char="§"/>
            </a:pPr>
            <a:r>
              <a:rPr lang="fr-FR" sz="2400" dirty="0" smtClean="0"/>
              <a:t>un </a:t>
            </a:r>
            <a:r>
              <a:rPr lang="fr-FR" sz="2400" dirty="0"/>
              <a:t>secrétaire ; </a:t>
            </a:r>
            <a:endParaRPr lang="fr-FR" sz="2400" dirty="0" smtClean="0"/>
          </a:p>
          <a:p>
            <a:pPr marL="800100" lvl="1" indent="-342900">
              <a:buFont typeface="Wingdings" panose="05000000000000000000" pitchFamily="2" charset="2"/>
              <a:buChar char="§"/>
            </a:pPr>
            <a:r>
              <a:rPr lang="fr-FR" sz="2400" dirty="0" smtClean="0"/>
              <a:t>un </a:t>
            </a:r>
            <a:r>
              <a:rPr lang="fr-FR" sz="2400" dirty="0"/>
              <a:t>trésorier.</a:t>
            </a:r>
          </a:p>
          <a:p>
            <a:endParaRPr lang="fr-FR" sz="2400" dirty="0" smtClean="0"/>
          </a:p>
          <a:p>
            <a:r>
              <a:rPr lang="fr-FR" sz="2400" dirty="0" smtClean="0"/>
              <a:t>Le </a:t>
            </a:r>
            <a:r>
              <a:rPr lang="fr-FR" sz="2400" dirty="0"/>
              <a:t>bureau peut également comprendre un secrétaire adjoint et un trésorier adjoint.</a:t>
            </a:r>
          </a:p>
        </p:txBody>
      </p:sp>
      <p:sp>
        <p:nvSpPr>
          <p:cNvPr id="15" name="Rectangle 14"/>
          <p:cNvSpPr/>
          <p:nvPr/>
        </p:nvSpPr>
        <p:spPr>
          <a:xfrm>
            <a:off x="1547664" y="447455"/>
            <a:ext cx="7596336" cy="615553"/>
          </a:xfrm>
          <a:prstGeom prst="rect">
            <a:avLst/>
          </a:prstGeom>
          <a:noFill/>
        </p:spPr>
        <p:txBody>
          <a:bodyPr wrap="square" lIns="91440" tIns="45720" rIns="91440" bIns="45720">
            <a:spAutoFit/>
          </a:bodyPr>
          <a:lstStyle/>
          <a:p>
            <a:pPr algn="ctr"/>
            <a:r>
              <a:rPr lang="fr-FR" sz="3400" b="1" cap="none" spc="50" dirty="0" smtClean="0">
                <a:ln w="9525" cmpd="sng">
                  <a:noFill/>
                  <a:prstDash val="solid"/>
                </a:ln>
                <a:solidFill>
                  <a:srgbClr val="0070C0"/>
                </a:solidFill>
                <a:effectLst>
                  <a:glow rad="38100">
                    <a:schemeClr val="accent1">
                      <a:alpha val="40000"/>
                    </a:schemeClr>
                  </a:glow>
                </a:effectLst>
              </a:rPr>
              <a:t>ORGANISATION ET FONCTIONNEMENT</a:t>
            </a:r>
            <a:endParaRPr lang="fr-FR" sz="3400" b="1" cap="none" spc="50" dirty="0">
              <a:ln w="9525" cmpd="sng">
                <a:noFill/>
                <a:prstDash val="solid"/>
              </a:ln>
              <a:solidFill>
                <a:srgbClr val="0070C0"/>
              </a:solidFill>
              <a:effectLst>
                <a:glow rad="38100">
                  <a:schemeClr val="accent1">
                    <a:alpha val="40000"/>
                  </a:schemeClr>
                </a:glow>
              </a:effectLst>
            </a:endParaRPr>
          </a:p>
        </p:txBody>
      </p:sp>
    </p:spTree>
    <p:extLst>
      <p:ext uri="{BB962C8B-B14F-4D97-AF65-F5344CB8AC3E}">
        <p14:creationId xmlns:p14="http://schemas.microsoft.com/office/powerpoint/2010/main" xmlns="" val="11963352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2572B2-E491-4D5C-9AF4-7ED72CB20A8C}" type="slidenum">
              <a:rPr lang="fr-FR" smtClean="0"/>
              <a:pPr/>
              <a:t>13</a:t>
            </a:fld>
            <a:endParaRPr lang="fr-FR" dirty="0"/>
          </a:p>
        </p:txBody>
      </p:sp>
      <p:pic>
        <p:nvPicPr>
          <p:cNvPr id="9" name="Espace réservé du contenu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5496" y="116632"/>
            <a:ext cx="1512168" cy="1184867"/>
          </a:xfrm>
          <a:prstGeom prst="roundRect">
            <a:avLst>
              <a:gd name="adj" fmla="val 16667"/>
            </a:avLst>
          </a:prstGeom>
          <a:ln>
            <a:solidFill>
              <a:schemeClr val="accent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Rectangle 18"/>
          <p:cNvSpPr/>
          <p:nvPr/>
        </p:nvSpPr>
        <p:spPr>
          <a:xfrm>
            <a:off x="165237" y="1722288"/>
            <a:ext cx="8799251" cy="4524315"/>
          </a:xfrm>
          <a:prstGeom prst="rect">
            <a:avLst/>
          </a:prstGeom>
        </p:spPr>
        <p:txBody>
          <a:bodyPr wrap="square">
            <a:spAutoFit/>
          </a:bodyPr>
          <a:lstStyle/>
          <a:p>
            <a:pPr marL="342900" indent="-342900" algn="just">
              <a:buFont typeface="Wingdings" panose="05000000000000000000" pitchFamily="2" charset="2"/>
              <a:buChar char="§"/>
            </a:pPr>
            <a:r>
              <a:rPr lang="fr-FR" sz="2400" dirty="0" smtClean="0"/>
              <a:t>Il est d'abord la voix des entreprises qu’il représente, le relai de leurs attentes, de leurs besoins et de leurs insatisfactions. Il exprime d’abord les avis des entreprises de sa branche professionnelle, mais l’élu consulaire doit être soucieux des intérêts de toutes les entreprises.</a:t>
            </a:r>
          </a:p>
          <a:p>
            <a:pPr marL="342900" indent="-342900" algn="just">
              <a:buFont typeface="Wingdings" panose="05000000000000000000" pitchFamily="2" charset="2"/>
              <a:buChar char="§"/>
            </a:pPr>
            <a:r>
              <a:rPr lang="fr-FR" sz="2400" dirty="0" smtClean="0"/>
              <a:t>La second mission de l’élu qui découle de la première est de faire des propositions à la chambre. Il a été désigné en raison du savoir et l’expérience acquis dans son entreprise et sa vie professionnelle, pour faire profiter la Chambre de cette sagesse.</a:t>
            </a:r>
          </a:p>
          <a:p>
            <a:pPr marL="342900" indent="-342900" algn="just">
              <a:buFont typeface="Wingdings" panose="05000000000000000000" pitchFamily="2" charset="2"/>
              <a:buChar char="§"/>
            </a:pPr>
            <a:r>
              <a:rPr lang="fr-FR" sz="2400" dirty="0" smtClean="0"/>
              <a:t>La troisième mission de l’élu est le vote des décisions de la Chambre: Assemblée Générale, Conseil d’Administration, Bureau</a:t>
            </a:r>
          </a:p>
          <a:p>
            <a:pPr marL="342900" indent="-342900" algn="just">
              <a:buFont typeface="Wingdings" panose="05000000000000000000" pitchFamily="2" charset="2"/>
              <a:buChar char="§"/>
            </a:pPr>
            <a:r>
              <a:rPr lang="fr-FR" sz="2400" dirty="0" smtClean="0"/>
              <a:t>La quatrième mission est le contrôle.</a:t>
            </a:r>
            <a:endParaRPr lang="fr-FR" sz="2400" dirty="0"/>
          </a:p>
        </p:txBody>
      </p:sp>
      <p:sp>
        <p:nvSpPr>
          <p:cNvPr id="15" name="Rectangle 14"/>
          <p:cNvSpPr/>
          <p:nvPr/>
        </p:nvSpPr>
        <p:spPr>
          <a:xfrm>
            <a:off x="1547664" y="447455"/>
            <a:ext cx="7596336" cy="615553"/>
          </a:xfrm>
          <a:prstGeom prst="rect">
            <a:avLst/>
          </a:prstGeom>
          <a:noFill/>
        </p:spPr>
        <p:txBody>
          <a:bodyPr wrap="square" lIns="91440" tIns="45720" rIns="91440" bIns="45720">
            <a:spAutoFit/>
          </a:bodyPr>
          <a:lstStyle/>
          <a:p>
            <a:pPr algn="ctr"/>
            <a:r>
              <a:rPr lang="fr-FR" sz="3400" b="1" cap="none" spc="50" dirty="0" smtClean="0">
                <a:ln w="9525" cmpd="sng">
                  <a:noFill/>
                  <a:prstDash val="solid"/>
                </a:ln>
                <a:solidFill>
                  <a:srgbClr val="0070C0"/>
                </a:solidFill>
                <a:effectLst>
                  <a:glow rad="38100">
                    <a:schemeClr val="accent1">
                      <a:alpha val="40000"/>
                    </a:schemeClr>
                  </a:glow>
                </a:effectLst>
              </a:rPr>
              <a:t>ORGANISATION ET FONCTIONNEMENT</a:t>
            </a:r>
            <a:endParaRPr lang="fr-FR" sz="3400" b="1" cap="none" spc="50" dirty="0">
              <a:ln w="9525" cmpd="sng">
                <a:noFill/>
                <a:prstDash val="solid"/>
              </a:ln>
              <a:solidFill>
                <a:srgbClr val="0070C0"/>
              </a:solidFill>
              <a:effectLst>
                <a:glow rad="38100">
                  <a:schemeClr val="accent1">
                    <a:alpha val="40000"/>
                  </a:schemeClr>
                </a:glow>
              </a:effectLst>
            </a:endParaRPr>
          </a:p>
        </p:txBody>
      </p:sp>
      <p:sp>
        <p:nvSpPr>
          <p:cNvPr id="2" name="ZoneTexte 1"/>
          <p:cNvSpPr txBox="1"/>
          <p:nvPr/>
        </p:nvSpPr>
        <p:spPr>
          <a:xfrm>
            <a:off x="3374846" y="972017"/>
            <a:ext cx="3357394" cy="584775"/>
          </a:xfrm>
          <a:prstGeom prst="rect">
            <a:avLst/>
          </a:prstGeom>
          <a:noFill/>
        </p:spPr>
        <p:txBody>
          <a:bodyPr wrap="none" rtlCol="0">
            <a:spAutoFit/>
          </a:bodyPr>
          <a:lstStyle/>
          <a:p>
            <a:r>
              <a:rPr lang="fr-FR" sz="3200" b="1" dirty="0" smtClean="0">
                <a:solidFill>
                  <a:srgbClr val="FF0000"/>
                </a:solidFill>
              </a:rPr>
              <a:t>MISSION DES ELUS</a:t>
            </a:r>
            <a:endParaRPr lang="fr-FR" sz="3200" b="1" dirty="0">
              <a:solidFill>
                <a:srgbClr val="FF0000"/>
              </a:solidFill>
            </a:endParaRPr>
          </a:p>
        </p:txBody>
      </p:sp>
    </p:spTree>
    <p:extLst>
      <p:ext uri="{BB962C8B-B14F-4D97-AF65-F5344CB8AC3E}">
        <p14:creationId xmlns:p14="http://schemas.microsoft.com/office/powerpoint/2010/main" xmlns="" val="32259869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2572B2-E491-4D5C-9AF4-7ED72CB20A8C}" type="slidenum">
              <a:rPr lang="fr-FR" smtClean="0"/>
              <a:pPr/>
              <a:t>14</a:t>
            </a:fld>
            <a:endParaRPr lang="fr-FR" dirty="0"/>
          </a:p>
        </p:txBody>
      </p:sp>
      <p:pic>
        <p:nvPicPr>
          <p:cNvPr id="9" name="Espace réservé du contenu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5496" y="116632"/>
            <a:ext cx="1512168" cy="1184867"/>
          </a:xfrm>
          <a:prstGeom prst="roundRect">
            <a:avLst>
              <a:gd name="adj" fmla="val 16667"/>
            </a:avLst>
          </a:prstGeom>
          <a:ln>
            <a:solidFill>
              <a:schemeClr val="accent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Rectangle 18"/>
          <p:cNvSpPr/>
          <p:nvPr/>
        </p:nvSpPr>
        <p:spPr>
          <a:xfrm>
            <a:off x="165237" y="1722288"/>
            <a:ext cx="8799251" cy="3046988"/>
          </a:xfrm>
          <a:prstGeom prst="rect">
            <a:avLst/>
          </a:prstGeom>
        </p:spPr>
        <p:txBody>
          <a:bodyPr wrap="square">
            <a:spAutoFit/>
          </a:bodyPr>
          <a:lstStyle/>
          <a:p>
            <a:pPr marL="342900" indent="-342900" algn="just">
              <a:buFont typeface="Wingdings" panose="05000000000000000000" pitchFamily="2" charset="2"/>
              <a:buChar char="§"/>
            </a:pPr>
            <a:r>
              <a:rPr lang="fr-FR" sz="2400" dirty="0" smtClean="0"/>
              <a:t>l‘assiduité: être présent aux réunions et manifestations prévues</a:t>
            </a:r>
          </a:p>
          <a:p>
            <a:pPr marL="342900" indent="-342900" algn="just">
              <a:buFont typeface="Wingdings" panose="05000000000000000000" pitchFamily="2" charset="2"/>
              <a:buChar char="§"/>
            </a:pPr>
            <a:r>
              <a:rPr lang="fr-FR" sz="2400" dirty="0" smtClean="0"/>
              <a:t>L’implication: participer aux réflexions, aux travaux, aux décisions, aux contrôles de la Chambre.</a:t>
            </a:r>
          </a:p>
          <a:p>
            <a:pPr marL="342900" indent="-342900" algn="just">
              <a:buFont typeface="Wingdings" panose="05000000000000000000" pitchFamily="2" charset="2"/>
              <a:buChar char="§"/>
            </a:pPr>
            <a:r>
              <a:rPr lang="fr-FR" sz="2400" dirty="0" smtClean="0"/>
              <a:t>L’information: pour bien exercer ces fonctions, l’élu a une obligation d’information.</a:t>
            </a:r>
          </a:p>
          <a:p>
            <a:pPr marL="342900" indent="-342900" algn="just">
              <a:buFont typeface="Wingdings" panose="05000000000000000000" pitchFamily="2" charset="2"/>
              <a:buChar char="§"/>
            </a:pPr>
            <a:r>
              <a:rPr lang="fr-FR" sz="2400" dirty="0" smtClean="0"/>
              <a:t>La formation: pour compléter ces compétences.</a:t>
            </a:r>
          </a:p>
          <a:p>
            <a:pPr marL="342900" indent="-342900" algn="just">
              <a:buFont typeface="Wingdings" panose="05000000000000000000" pitchFamily="2" charset="2"/>
              <a:buChar char="§"/>
            </a:pPr>
            <a:r>
              <a:rPr lang="fr-FR" sz="2400" dirty="0" smtClean="0"/>
              <a:t>L’évitement du conflit d’intérêt.</a:t>
            </a:r>
          </a:p>
          <a:p>
            <a:pPr marL="342900" indent="-342900" algn="just">
              <a:buFont typeface="Wingdings" panose="05000000000000000000" pitchFamily="2" charset="2"/>
              <a:buChar char="§"/>
            </a:pPr>
            <a:r>
              <a:rPr lang="fr-FR" sz="2400" dirty="0" smtClean="0"/>
              <a:t>La discrétion a l’extérieur de la Chambre</a:t>
            </a:r>
          </a:p>
        </p:txBody>
      </p:sp>
      <p:sp>
        <p:nvSpPr>
          <p:cNvPr id="15" name="Rectangle 14"/>
          <p:cNvSpPr/>
          <p:nvPr/>
        </p:nvSpPr>
        <p:spPr>
          <a:xfrm>
            <a:off x="1547664" y="447455"/>
            <a:ext cx="7596336" cy="615553"/>
          </a:xfrm>
          <a:prstGeom prst="rect">
            <a:avLst/>
          </a:prstGeom>
          <a:noFill/>
        </p:spPr>
        <p:txBody>
          <a:bodyPr wrap="square" lIns="91440" tIns="45720" rIns="91440" bIns="45720">
            <a:spAutoFit/>
          </a:bodyPr>
          <a:lstStyle/>
          <a:p>
            <a:pPr algn="ctr"/>
            <a:r>
              <a:rPr lang="fr-FR" sz="3400" b="1" cap="none" spc="50" dirty="0" smtClean="0">
                <a:ln w="9525" cmpd="sng">
                  <a:noFill/>
                  <a:prstDash val="solid"/>
                </a:ln>
                <a:solidFill>
                  <a:srgbClr val="0070C0"/>
                </a:solidFill>
                <a:effectLst>
                  <a:glow rad="38100">
                    <a:schemeClr val="accent1">
                      <a:alpha val="40000"/>
                    </a:schemeClr>
                  </a:glow>
                </a:effectLst>
              </a:rPr>
              <a:t>ORGANISATION ET FONCTIONNEMENT</a:t>
            </a:r>
            <a:endParaRPr lang="fr-FR" sz="3400" b="1" cap="none" spc="50" dirty="0">
              <a:ln w="9525" cmpd="sng">
                <a:noFill/>
                <a:prstDash val="solid"/>
              </a:ln>
              <a:solidFill>
                <a:srgbClr val="0070C0"/>
              </a:solidFill>
              <a:effectLst>
                <a:glow rad="38100">
                  <a:schemeClr val="accent1">
                    <a:alpha val="40000"/>
                  </a:schemeClr>
                </a:glow>
              </a:effectLst>
            </a:endParaRPr>
          </a:p>
        </p:txBody>
      </p:sp>
      <p:sp>
        <p:nvSpPr>
          <p:cNvPr id="2" name="ZoneTexte 1"/>
          <p:cNvSpPr txBox="1"/>
          <p:nvPr/>
        </p:nvSpPr>
        <p:spPr>
          <a:xfrm>
            <a:off x="3374846" y="972017"/>
            <a:ext cx="3153812" cy="584775"/>
          </a:xfrm>
          <a:prstGeom prst="rect">
            <a:avLst/>
          </a:prstGeom>
          <a:noFill/>
        </p:spPr>
        <p:txBody>
          <a:bodyPr wrap="none" rtlCol="0">
            <a:spAutoFit/>
          </a:bodyPr>
          <a:lstStyle/>
          <a:p>
            <a:r>
              <a:rPr lang="fr-FR" sz="3200" b="1" dirty="0" smtClean="0">
                <a:solidFill>
                  <a:srgbClr val="FF0000"/>
                </a:solidFill>
              </a:rPr>
              <a:t>DEVOIR DES ELUS</a:t>
            </a:r>
            <a:endParaRPr lang="fr-FR" sz="3200" b="1" dirty="0">
              <a:solidFill>
                <a:srgbClr val="FF0000"/>
              </a:solidFill>
            </a:endParaRPr>
          </a:p>
        </p:txBody>
      </p:sp>
    </p:spTree>
    <p:extLst>
      <p:ext uri="{BB962C8B-B14F-4D97-AF65-F5344CB8AC3E}">
        <p14:creationId xmlns:p14="http://schemas.microsoft.com/office/powerpoint/2010/main" xmlns="" val="41654236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2572B2-E491-4D5C-9AF4-7ED72CB20A8C}" type="slidenum">
              <a:rPr lang="fr-FR" smtClean="0"/>
              <a:pPr/>
              <a:t>15</a:t>
            </a:fld>
            <a:endParaRPr lang="fr-FR" dirty="0"/>
          </a:p>
        </p:txBody>
      </p:sp>
      <p:pic>
        <p:nvPicPr>
          <p:cNvPr id="9" name="Espace réservé du contenu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5496" y="44624"/>
            <a:ext cx="1512168" cy="1184867"/>
          </a:xfrm>
          <a:prstGeom prst="roundRect">
            <a:avLst>
              <a:gd name="adj" fmla="val 16667"/>
            </a:avLst>
          </a:prstGeom>
          <a:ln>
            <a:solidFill>
              <a:schemeClr val="accent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Rectangle 18"/>
          <p:cNvSpPr/>
          <p:nvPr/>
        </p:nvSpPr>
        <p:spPr>
          <a:xfrm>
            <a:off x="165237" y="1196752"/>
            <a:ext cx="8799251" cy="5755422"/>
          </a:xfrm>
          <a:prstGeom prst="rect">
            <a:avLst/>
          </a:prstGeom>
        </p:spPr>
        <p:txBody>
          <a:bodyPr wrap="square">
            <a:spAutoFit/>
          </a:bodyPr>
          <a:lstStyle/>
          <a:p>
            <a:r>
              <a:rPr lang="fr-FR" sz="2400" dirty="0" smtClean="0"/>
              <a:t>Inscription libre des élus dans des commissions:</a:t>
            </a:r>
          </a:p>
          <a:p>
            <a:pPr marL="342900" indent="-342900">
              <a:buFont typeface="Wingdings" panose="05000000000000000000" pitchFamily="2" charset="2"/>
              <a:buChar char="§"/>
            </a:pPr>
            <a:r>
              <a:rPr lang="fr-FR" sz="2400" dirty="0" smtClean="0"/>
              <a:t>Commission Commerce </a:t>
            </a:r>
            <a:r>
              <a:rPr lang="fr-FR" sz="2400" dirty="0"/>
              <a:t>Intérieur, droit de la </a:t>
            </a:r>
            <a:r>
              <a:rPr lang="fr-FR" sz="2400" dirty="0" smtClean="0"/>
              <a:t>concurrence Prix</a:t>
            </a:r>
            <a:r>
              <a:rPr lang="fr-FR" sz="2400" dirty="0"/>
              <a:t>, commercialisation et </a:t>
            </a:r>
            <a:r>
              <a:rPr lang="fr-FR" sz="2400" dirty="0" smtClean="0"/>
              <a:t>qualité</a:t>
            </a:r>
          </a:p>
          <a:p>
            <a:pPr marL="342900" indent="-342900">
              <a:buFont typeface="Wingdings" panose="05000000000000000000" pitchFamily="2" charset="2"/>
              <a:buChar char="§"/>
            </a:pPr>
            <a:endParaRPr lang="fr-FR" sz="800" dirty="0" smtClean="0"/>
          </a:p>
          <a:p>
            <a:pPr marL="342900" indent="-342900">
              <a:buFont typeface="Wingdings" panose="05000000000000000000" pitchFamily="2" charset="2"/>
              <a:buChar char="§"/>
            </a:pPr>
            <a:r>
              <a:rPr lang="fr-FR" sz="2400" dirty="0" smtClean="0"/>
              <a:t>Commission Commerce </a:t>
            </a:r>
            <a:r>
              <a:rPr lang="fr-FR" sz="2400" dirty="0"/>
              <a:t>Extérieur, </a:t>
            </a:r>
            <a:r>
              <a:rPr lang="fr-FR" sz="2400" dirty="0" smtClean="0"/>
              <a:t>Négociations Commerciales Internationales, Intégration </a:t>
            </a:r>
            <a:r>
              <a:rPr lang="fr-FR" sz="2400" dirty="0"/>
              <a:t>Economique Africaine, </a:t>
            </a:r>
            <a:r>
              <a:rPr lang="fr-FR" sz="2400" dirty="0" smtClean="0"/>
              <a:t>Exportations</a:t>
            </a:r>
          </a:p>
          <a:p>
            <a:pPr marL="342900" indent="-342900">
              <a:buFont typeface="Wingdings" panose="05000000000000000000" pitchFamily="2" charset="2"/>
              <a:buChar char="§"/>
            </a:pPr>
            <a:endParaRPr lang="fr-FR" sz="800" dirty="0" smtClean="0"/>
          </a:p>
          <a:p>
            <a:pPr marL="342900" indent="-342900">
              <a:buFont typeface="Wingdings" panose="05000000000000000000" pitchFamily="2" charset="2"/>
              <a:buChar char="§"/>
            </a:pPr>
            <a:r>
              <a:rPr lang="fr-FR" sz="2400" dirty="0" smtClean="0"/>
              <a:t>Commission Transport </a:t>
            </a:r>
            <a:r>
              <a:rPr lang="fr-FR" sz="2400" dirty="0"/>
              <a:t>de </a:t>
            </a:r>
            <a:r>
              <a:rPr lang="fr-FR" sz="2400" dirty="0" smtClean="0"/>
              <a:t>marchandises et </a:t>
            </a:r>
            <a:r>
              <a:rPr lang="fr-FR" sz="2400" dirty="0"/>
              <a:t>transport </a:t>
            </a:r>
            <a:r>
              <a:rPr lang="fr-FR" sz="2400" dirty="0" smtClean="0"/>
              <a:t>international</a:t>
            </a:r>
          </a:p>
          <a:p>
            <a:pPr marL="342900" indent="-342900">
              <a:buFont typeface="Wingdings" panose="05000000000000000000" pitchFamily="2" charset="2"/>
              <a:buChar char="§"/>
            </a:pPr>
            <a:endParaRPr lang="fr-FR" sz="800" dirty="0" smtClean="0"/>
          </a:p>
          <a:p>
            <a:pPr marL="342900" indent="-342900">
              <a:buFont typeface="Wingdings" panose="05000000000000000000" pitchFamily="2" charset="2"/>
              <a:buChar char="§"/>
            </a:pPr>
            <a:r>
              <a:rPr lang="fr-FR" sz="2400" dirty="0" smtClean="0"/>
              <a:t>Commission Immobilier</a:t>
            </a:r>
            <a:r>
              <a:rPr lang="fr-FR" sz="2400" dirty="0"/>
              <a:t>, Travaux Publics / </a:t>
            </a:r>
            <a:r>
              <a:rPr lang="fr-FR" sz="2400" dirty="0" smtClean="0"/>
              <a:t>Qualification et </a:t>
            </a:r>
            <a:r>
              <a:rPr lang="fr-FR" sz="2400" dirty="0"/>
              <a:t>Classification, Marchés Publics </a:t>
            </a:r>
            <a:r>
              <a:rPr lang="fr-FR" sz="2400" dirty="0" smtClean="0"/>
              <a:t>– BTP</a:t>
            </a:r>
          </a:p>
          <a:p>
            <a:pPr marL="342900" indent="-342900">
              <a:buFont typeface="Wingdings" panose="05000000000000000000" pitchFamily="2" charset="2"/>
              <a:buChar char="§"/>
            </a:pPr>
            <a:endParaRPr lang="fr-FR" sz="800" dirty="0" smtClean="0"/>
          </a:p>
          <a:p>
            <a:pPr marL="342900" indent="-342900">
              <a:buFont typeface="Wingdings" panose="05000000000000000000" pitchFamily="2" charset="2"/>
              <a:buChar char="§"/>
            </a:pPr>
            <a:r>
              <a:rPr lang="fr-FR" sz="2400" dirty="0" smtClean="0"/>
              <a:t>Commission Formation Professionnelle Emploi </a:t>
            </a:r>
            <a:r>
              <a:rPr lang="fr-FR" sz="2400" dirty="0"/>
              <a:t>et </a:t>
            </a:r>
            <a:r>
              <a:rPr lang="fr-FR" sz="2400" dirty="0" smtClean="0"/>
              <a:t>Travail</a:t>
            </a:r>
          </a:p>
          <a:p>
            <a:pPr marL="342900" indent="-342900">
              <a:buFont typeface="Wingdings" panose="05000000000000000000" pitchFamily="2" charset="2"/>
              <a:buChar char="§"/>
            </a:pPr>
            <a:endParaRPr lang="fr-FR" sz="800" dirty="0" smtClean="0"/>
          </a:p>
          <a:p>
            <a:pPr marL="342900" indent="-342900">
              <a:buFont typeface="Wingdings" panose="05000000000000000000" pitchFamily="2" charset="2"/>
              <a:buChar char="§"/>
            </a:pPr>
            <a:r>
              <a:rPr lang="fr-FR" sz="2400" dirty="0" smtClean="0"/>
              <a:t>Commission Industries </a:t>
            </a:r>
            <a:r>
              <a:rPr lang="fr-FR" sz="2400" dirty="0"/>
              <a:t>de Production et de </a:t>
            </a:r>
            <a:r>
              <a:rPr lang="fr-FR" sz="2400" dirty="0" smtClean="0"/>
              <a:t>Transformation</a:t>
            </a:r>
          </a:p>
          <a:p>
            <a:pPr marL="342900" indent="-342900">
              <a:buFont typeface="Wingdings" panose="05000000000000000000" pitchFamily="2" charset="2"/>
              <a:buChar char="§"/>
            </a:pPr>
            <a:endParaRPr lang="fr-FR" sz="800" dirty="0" smtClean="0"/>
          </a:p>
          <a:p>
            <a:pPr marL="342900" indent="-342900">
              <a:buFont typeface="Wingdings" panose="05000000000000000000" pitchFamily="2" charset="2"/>
              <a:buChar char="§"/>
            </a:pPr>
            <a:r>
              <a:rPr lang="fr-FR" sz="2400" dirty="0" smtClean="0"/>
              <a:t>Commission Fiscalité </a:t>
            </a:r>
            <a:r>
              <a:rPr lang="fr-FR" sz="2400" dirty="0"/>
              <a:t>– Douane </a:t>
            </a:r>
            <a:r>
              <a:rPr lang="fr-FR" sz="2400" dirty="0" smtClean="0"/>
              <a:t>– Transit</a:t>
            </a:r>
          </a:p>
          <a:p>
            <a:pPr marL="342900" indent="-342900">
              <a:buFont typeface="Wingdings" panose="05000000000000000000" pitchFamily="2" charset="2"/>
              <a:buChar char="§"/>
            </a:pPr>
            <a:endParaRPr lang="fr-FR" sz="800" dirty="0" smtClean="0"/>
          </a:p>
          <a:p>
            <a:pPr marL="342900" indent="-342900">
              <a:buFont typeface="Wingdings" panose="05000000000000000000" pitchFamily="2" charset="2"/>
              <a:buChar char="§"/>
            </a:pPr>
            <a:r>
              <a:rPr lang="fr-FR" sz="2400" dirty="0"/>
              <a:t>Commission Financement et Promotion des Entreprises,  Mise à Niveau et Restructuration Monnaie et Crédit </a:t>
            </a:r>
          </a:p>
        </p:txBody>
      </p:sp>
      <p:sp>
        <p:nvSpPr>
          <p:cNvPr id="15" name="Rectangle 14"/>
          <p:cNvSpPr/>
          <p:nvPr/>
        </p:nvSpPr>
        <p:spPr>
          <a:xfrm>
            <a:off x="1547664" y="375447"/>
            <a:ext cx="7596336" cy="615553"/>
          </a:xfrm>
          <a:prstGeom prst="rect">
            <a:avLst/>
          </a:prstGeom>
          <a:noFill/>
        </p:spPr>
        <p:txBody>
          <a:bodyPr wrap="square" lIns="91440" tIns="45720" rIns="91440" bIns="45720">
            <a:spAutoFit/>
          </a:bodyPr>
          <a:lstStyle/>
          <a:p>
            <a:pPr algn="ctr"/>
            <a:r>
              <a:rPr lang="fr-FR" sz="3400" b="1" cap="none" spc="50" dirty="0" smtClean="0">
                <a:ln w="9525" cmpd="sng">
                  <a:noFill/>
                  <a:prstDash val="solid"/>
                </a:ln>
                <a:solidFill>
                  <a:srgbClr val="0070C0"/>
                </a:solidFill>
                <a:effectLst>
                  <a:glow rad="38100">
                    <a:schemeClr val="accent1">
                      <a:alpha val="40000"/>
                    </a:schemeClr>
                  </a:glow>
                </a:effectLst>
              </a:rPr>
              <a:t>ORGANISATION ET FONCTIONNEMENT</a:t>
            </a:r>
            <a:endParaRPr lang="fr-FR" sz="3400" b="1" cap="none" spc="50" dirty="0">
              <a:ln w="9525" cmpd="sng">
                <a:noFill/>
                <a:prstDash val="solid"/>
              </a:ln>
              <a:solidFill>
                <a:srgbClr val="0070C0"/>
              </a:solidFill>
              <a:effectLst>
                <a:glow rad="38100">
                  <a:schemeClr val="accent1">
                    <a:alpha val="40000"/>
                  </a:schemeClr>
                </a:glow>
              </a:effectLst>
            </a:endParaRPr>
          </a:p>
        </p:txBody>
      </p:sp>
    </p:spTree>
    <p:extLst>
      <p:ext uri="{BB962C8B-B14F-4D97-AF65-F5344CB8AC3E}">
        <p14:creationId xmlns:p14="http://schemas.microsoft.com/office/powerpoint/2010/main" xmlns="" val="11744507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2572B2-E491-4D5C-9AF4-7ED72CB20A8C}" type="slidenum">
              <a:rPr lang="fr-FR" smtClean="0"/>
              <a:pPr/>
              <a:t>16</a:t>
            </a:fld>
            <a:endParaRPr lang="fr-FR" dirty="0"/>
          </a:p>
        </p:txBody>
      </p:sp>
      <p:pic>
        <p:nvPicPr>
          <p:cNvPr id="9" name="Espace réservé du contenu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5496" y="44624"/>
            <a:ext cx="1512168" cy="1184867"/>
          </a:xfrm>
          <a:prstGeom prst="roundRect">
            <a:avLst>
              <a:gd name="adj" fmla="val 16667"/>
            </a:avLst>
          </a:prstGeom>
          <a:ln>
            <a:solidFill>
              <a:schemeClr val="accent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Rectangle 18"/>
          <p:cNvSpPr/>
          <p:nvPr/>
        </p:nvSpPr>
        <p:spPr>
          <a:xfrm>
            <a:off x="165237" y="1124744"/>
            <a:ext cx="8799251" cy="5386090"/>
          </a:xfrm>
          <a:prstGeom prst="rect">
            <a:avLst/>
          </a:prstGeom>
        </p:spPr>
        <p:txBody>
          <a:bodyPr wrap="square">
            <a:spAutoFit/>
          </a:bodyPr>
          <a:lstStyle/>
          <a:p>
            <a:pPr marL="342900" indent="-342900">
              <a:buFont typeface="Wingdings" panose="05000000000000000000" pitchFamily="2" charset="2"/>
              <a:buChar char="§"/>
            </a:pPr>
            <a:endParaRPr lang="fr-FR" sz="800" dirty="0"/>
          </a:p>
          <a:p>
            <a:pPr marL="342900" indent="-342900">
              <a:buFont typeface="Wingdings" panose="05000000000000000000" pitchFamily="2" charset="2"/>
              <a:buChar char="§"/>
            </a:pPr>
            <a:r>
              <a:rPr lang="fr-FR" sz="2400" dirty="0" smtClean="0"/>
              <a:t>Commission </a:t>
            </a:r>
            <a:r>
              <a:rPr lang="fr-FR" sz="2400" dirty="0"/>
              <a:t>Agriculture – Horticulture – </a:t>
            </a:r>
            <a:r>
              <a:rPr lang="fr-FR" sz="2400" dirty="0" smtClean="0"/>
              <a:t>Foresterie</a:t>
            </a:r>
          </a:p>
          <a:p>
            <a:pPr marL="342900" indent="-342900">
              <a:buFont typeface="Wingdings" panose="05000000000000000000" pitchFamily="2" charset="2"/>
              <a:buChar char="§"/>
            </a:pPr>
            <a:endParaRPr lang="fr-FR" sz="800" dirty="0"/>
          </a:p>
          <a:p>
            <a:pPr marL="342900" indent="-342900">
              <a:buFont typeface="Wingdings" panose="05000000000000000000" pitchFamily="2" charset="2"/>
              <a:buChar char="§"/>
            </a:pPr>
            <a:r>
              <a:rPr lang="fr-FR" sz="2400" dirty="0"/>
              <a:t>Commission Elevage, lait, viande, cuirs et peaux, </a:t>
            </a:r>
            <a:r>
              <a:rPr lang="fr-FR" sz="2400" dirty="0" smtClean="0"/>
              <a:t>Aviculture</a:t>
            </a:r>
          </a:p>
          <a:p>
            <a:pPr marL="342900" indent="-342900">
              <a:buFont typeface="Wingdings" panose="05000000000000000000" pitchFamily="2" charset="2"/>
              <a:buChar char="§"/>
            </a:pPr>
            <a:endParaRPr lang="fr-FR" sz="800" dirty="0"/>
          </a:p>
          <a:p>
            <a:pPr marL="342900" indent="-342900">
              <a:buFont typeface="Wingdings" panose="05000000000000000000" pitchFamily="2" charset="2"/>
              <a:buChar char="§"/>
            </a:pPr>
            <a:r>
              <a:rPr lang="fr-FR" sz="2400" dirty="0" smtClean="0"/>
              <a:t>Commission </a:t>
            </a:r>
            <a:r>
              <a:rPr lang="fr-FR" sz="2400" dirty="0"/>
              <a:t>Pêche – Aquaculture, Mareyage et Produits de la </a:t>
            </a:r>
            <a:r>
              <a:rPr lang="fr-FR" sz="2400" dirty="0" smtClean="0"/>
              <a:t>Mer</a:t>
            </a:r>
          </a:p>
          <a:p>
            <a:pPr marL="342900" indent="-342900">
              <a:buFont typeface="Wingdings" panose="05000000000000000000" pitchFamily="2" charset="2"/>
              <a:buChar char="§"/>
            </a:pPr>
            <a:endParaRPr lang="fr-FR" sz="800" dirty="0"/>
          </a:p>
          <a:p>
            <a:pPr marL="342900" indent="-342900">
              <a:buFont typeface="Wingdings" panose="05000000000000000000" pitchFamily="2" charset="2"/>
              <a:buChar char="§"/>
            </a:pPr>
            <a:r>
              <a:rPr lang="fr-FR" sz="2400" dirty="0"/>
              <a:t>Commission TIC–Sécurité–Télécommunication –</a:t>
            </a:r>
            <a:r>
              <a:rPr lang="fr-FR" sz="2400" dirty="0" smtClean="0"/>
              <a:t>Energie</a:t>
            </a:r>
          </a:p>
          <a:p>
            <a:pPr marL="342900" indent="-342900">
              <a:buFont typeface="Wingdings" panose="05000000000000000000" pitchFamily="2" charset="2"/>
              <a:buChar char="§"/>
            </a:pPr>
            <a:endParaRPr lang="fr-FR" sz="800" dirty="0"/>
          </a:p>
          <a:p>
            <a:pPr marL="342900" indent="-342900">
              <a:buFont typeface="Wingdings" panose="05000000000000000000" pitchFamily="2" charset="2"/>
              <a:buChar char="§"/>
            </a:pPr>
            <a:r>
              <a:rPr lang="fr-FR" sz="2400" dirty="0"/>
              <a:t>Commission Relations Publiques – Coopération Internationale et </a:t>
            </a:r>
            <a:r>
              <a:rPr lang="fr-FR" sz="2400" dirty="0" smtClean="0"/>
              <a:t>Partenariat</a:t>
            </a:r>
          </a:p>
          <a:p>
            <a:pPr marL="342900" indent="-342900">
              <a:buFont typeface="Wingdings" panose="05000000000000000000" pitchFamily="2" charset="2"/>
              <a:buChar char="§"/>
            </a:pPr>
            <a:endParaRPr lang="fr-FR" sz="800" dirty="0"/>
          </a:p>
          <a:p>
            <a:pPr marL="342900" indent="-342900">
              <a:buFont typeface="Wingdings" panose="05000000000000000000" pitchFamily="2" charset="2"/>
              <a:buChar char="§"/>
            </a:pPr>
            <a:r>
              <a:rPr lang="fr-FR" sz="2400" dirty="0"/>
              <a:t>Commission Tourisme - Culture et Industries </a:t>
            </a:r>
            <a:r>
              <a:rPr lang="fr-FR" sz="2400" dirty="0" smtClean="0"/>
              <a:t>Culturelles</a:t>
            </a:r>
          </a:p>
          <a:p>
            <a:pPr marL="342900" indent="-342900">
              <a:buFont typeface="Wingdings" panose="05000000000000000000" pitchFamily="2" charset="2"/>
              <a:buChar char="§"/>
            </a:pPr>
            <a:endParaRPr lang="fr-FR" sz="800" dirty="0"/>
          </a:p>
          <a:p>
            <a:pPr marL="342900" indent="-342900">
              <a:buFont typeface="Wingdings" panose="05000000000000000000" pitchFamily="2" charset="2"/>
              <a:buChar char="§"/>
            </a:pPr>
            <a:r>
              <a:rPr lang="fr-FR" sz="2400" dirty="0"/>
              <a:t>Commission Genre et Promotion de l’Entreprenariat </a:t>
            </a:r>
            <a:r>
              <a:rPr lang="fr-FR" sz="2400" dirty="0" smtClean="0"/>
              <a:t>Féminin</a:t>
            </a:r>
          </a:p>
          <a:p>
            <a:pPr marL="342900" indent="-342900">
              <a:buFont typeface="Wingdings" panose="05000000000000000000" pitchFamily="2" charset="2"/>
              <a:buChar char="§"/>
            </a:pPr>
            <a:endParaRPr lang="fr-FR" sz="800" dirty="0"/>
          </a:p>
          <a:p>
            <a:pPr marL="342900" indent="-342900">
              <a:buFont typeface="Wingdings" panose="05000000000000000000" pitchFamily="2" charset="2"/>
              <a:buChar char="§"/>
            </a:pPr>
            <a:r>
              <a:rPr lang="fr-FR" sz="2400" dirty="0"/>
              <a:t>Commission Transport de </a:t>
            </a:r>
            <a:r>
              <a:rPr lang="fr-FR" sz="2400" dirty="0" smtClean="0"/>
              <a:t>personnes</a:t>
            </a:r>
          </a:p>
          <a:p>
            <a:pPr marL="342900" indent="-342900">
              <a:buFont typeface="Wingdings" panose="05000000000000000000" pitchFamily="2" charset="2"/>
              <a:buChar char="§"/>
            </a:pPr>
            <a:endParaRPr lang="fr-FR" sz="800" dirty="0"/>
          </a:p>
          <a:p>
            <a:pPr marL="342900" indent="-342900">
              <a:buFont typeface="Wingdings" panose="05000000000000000000" pitchFamily="2" charset="2"/>
              <a:buChar char="§"/>
            </a:pPr>
            <a:r>
              <a:rPr lang="fr-FR" sz="2400" dirty="0"/>
              <a:t>Commission Microfinance – Promotion du Secteur Informel et Marchands Ambulants</a:t>
            </a:r>
          </a:p>
        </p:txBody>
      </p:sp>
      <p:sp>
        <p:nvSpPr>
          <p:cNvPr id="15" name="Rectangle 14"/>
          <p:cNvSpPr/>
          <p:nvPr/>
        </p:nvSpPr>
        <p:spPr>
          <a:xfrm>
            <a:off x="1547664" y="375447"/>
            <a:ext cx="7596336" cy="615553"/>
          </a:xfrm>
          <a:prstGeom prst="rect">
            <a:avLst/>
          </a:prstGeom>
          <a:noFill/>
        </p:spPr>
        <p:txBody>
          <a:bodyPr wrap="square" lIns="91440" tIns="45720" rIns="91440" bIns="45720">
            <a:spAutoFit/>
          </a:bodyPr>
          <a:lstStyle/>
          <a:p>
            <a:pPr algn="ctr"/>
            <a:r>
              <a:rPr lang="fr-FR" sz="3400" b="1" cap="none" spc="50" dirty="0" smtClean="0">
                <a:ln w="9525" cmpd="sng">
                  <a:noFill/>
                  <a:prstDash val="solid"/>
                </a:ln>
                <a:solidFill>
                  <a:srgbClr val="0070C0"/>
                </a:solidFill>
                <a:effectLst>
                  <a:glow rad="38100">
                    <a:schemeClr val="accent1">
                      <a:alpha val="40000"/>
                    </a:schemeClr>
                  </a:glow>
                </a:effectLst>
              </a:rPr>
              <a:t>ORGANISATION ET FONCTIONNEMENT</a:t>
            </a:r>
            <a:endParaRPr lang="fr-FR" sz="3400" b="1" cap="none" spc="50" dirty="0">
              <a:ln w="9525" cmpd="sng">
                <a:noFill/>
                <a:prstDash val="solid"/>
              </a:ln>
              <a:solidFill>
                <a:srgbClr val="0070C0"/>
              </a:solidFill>
              <a:effectLst>
                <a:glow rad="38100">
                  <a:schemeClr val="accent1">
                    <a:alpha val="40000"/>
                  </a:schemeClr>
                </a:glow>
              </a:effectLst>
            </a:endParaRPr>
          </a:p>
        </p:txBody>
      </p:sp>
    </p:spTree>
    <p:extLst>
      <p:ext uri="{BB962C8B-B14F-4D97-AF65-F5344CB8AC3E}">
        <p14:creationId xmlns:p14="http://schemas.microsoft.com/office/powerpoint/2010/main" xmlns="" val="13460632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2572B2-E491-4D5C-9AF4-7ED72CB20A8C}" type="slidenum">
              <a:rPr lang="fr-FR" smtClean="0"/>
              <a:pPr/>
              <a:t>17</a:t>
            </a:fld>
            <a:endParaRPr lang="fr-FR" dirty="0"/>
          </a:p>
        </p:txBody>
      </p:sp>
      <p:pic>
        <p:nvPicPr>
          <p:cNvPr id="9" name="Espace réservé du contenu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5496" y="83893"/>
            <a:ext cx="1512168" cy="1184867"/>
          </a:xfrm>
          <a:prstGeom prst="roundRect">
            <a:avLst>
              <a:gd name="adj" fmla="val 16667"/>
            </a:avLst>
          </a:prstGeom>
          <a:ln>
            <a:solidFill>
              <a:schemeClr val="accent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Rectangle 18"/>
          <p:cNvSpPr/>
          <p:nvPr/>
        </p:nvSpPr>
        <p:spPr>
          <a:xfrm>
            <a:off x="165237" y="1340768"/>
            <a:ext cx="8799251" cy="5262979"/>
          </a:xfrm>
          <a:prstGeom prst="rect">
            <a:avLst/>
          </a:prstGeom>
        </p:spPr>
        <p:txBody>
          <a:bodyPr wrap="square">
            <a:spAutoFit/>
          </a:bodyPr>
          <a:lstStyle/>
          <a:p>
            <a:r>
              <a:rPr lang="fr-FR" sz="2400" dirty="0"/>
              <a:t>Les services administratifs, financiers et comptables de la chambre de commerce, d’industrie et d’agriculture sont placés sous l’autorité d’un secrétaire général</a:t>
            </a:r>
            <a:r>
              <a:rPr lang="fr-FR" sz="2400" dirty="0" smtClean="0"/>
              <a:t>.</a:t>
            </a:r>
          </a:p>
          <a:p>
            <a:endParaRPr lang="fr-FR" sz="2400" dirty="0"/>
          </a:p>
          <a:p>
            <a:r>
              <a:rPr lang="fr-FR" sz="2400" dirty="0"/>
              <a:t>Ce dernier est chargé de la préparation et de l’exécution des délibérations du bureau de l’assemblée consulaire</a:t>
            </a:r>
            <a:r>
              <a:rPr lang="fr-FR" sz="2400" dirty="0" smtClean="0"/>
              <a:t>.</a:t>
            </a:r>
          </a:p>
          <a:p>
            <a:endParaRPr lang="fr-FR" sz="2400" dirty="0"/>
          </a:p>
          <a:p>
            <a:r>
              <a:rPr lang="fr-FR" sz="2400" dirty="0"/>
              <a:t>Le secrétaire général est l’administrateur des crédits de la chambre de commerce, d’industrie et d’agriculture ; à cet effet, il est le seul habilité à engager des dépenses sur les crédits dûment votés par l’assemblée générale </a:t>
            </a:r>
            <a:r>
              <a:rPr lang="fr-FR" sz="2400" dirty="0" smtClean="0"/>
              <a:t>;</a:t>
            </a:r>
          </a:p>
          <a:p>
            <a:endParaRPr lang="fr-FR" sz="2400" dirty="0"/>
          </a:p>
          <a:p>
            <a:r>
              <a:rPr lang="fr-FR" sz="2400" dirty="0"/>
              <a:t>Il est seul habilité à établir les bordereaux de recettes et de produits destinés à l’encaissement dans les comptes ou les caisses de la CCIA</a:t>
            </a:r>
            <a:r>
              <a:rPr lang="fr-FR" sz="2400" dirty="0" smtClean="0"/>
              <a:t>.</a:t>
            </a:r>
            <a:endParaRPr lang="fr-FR" sz="2400" dirty="0"/>
          </a:p>
        </p:txBody>
      </p:sp>
      <p:sp>
        <p:nvSpPr>
          <p:cNvPr id="6" name="Rectangle 5"/>
          <p:cNvSpPr/>
          <p:nvPr/>
        </p:nvSpPr>
        <p:spPr>
          <a:xfrm>
            <a:off x="1547664" y="447455"/>
            <a:ext cx="7596336" cy="615553"/>
          </a:xfrm>
          <a:prstGeom prst="rect">
            <a:avLst/>
          </a:prstGeom>
          <a:noFill/>
        </p:spPr>
        <p:txBody>
          <a:bodyPr wrap="square" lIns="91440" tIns="45720" rIns="91440" bIns="45720">
            <a:spAutoFit/>
          </a:bodyPr>
          <a:lstStyle/>
          <a:p>
            <a:pPr algn="ctr"/>
            <a:r>
              <a:rPr lang="fr-FR" sz="3400" b="1" cap="none" spc="50" dirty="0" smtClean="0">
                <a:ln w="9525" cmpd="sng">
                  <a:noFill/>
                  <a:prstDash val="solid"/>
                </a:ln>
                <a:solidFill>
                  <a:srgbClr val="0070C0"/>
                </a:solidFill>
                <a:effectLst>
                  <a:glow rad="38100">
                    <a:schemeClr val="accent1">
                      <a:alpha val="40000"/>
                    </a:schemeClr>
                  </a:glow>
                </a:effectLst>
              </a:rPr>
              <a:t>ORGANISATION ET FONCTIONNEMENT</a:t>
            </a:r>
            <a:endParaRPr lang="fr-FR" sz="3400" b="1" cap="none" spc="50" dirty="0">
              <a:ln w="9525" cmpd="sng">
                <a:noFill/>
                <a:prstDash val="solid"/>
              </a:ln>
              <a:solidFill>
                <a:srgbClr val="0070C0"/>
              </a:solidFill>
              <a:effectLst>
                <a:glow rad="38100">
                  <a:schemeClr val="accent1">
                    <a:alpha val="40000"/>
                  </a:schemeClr>
                </a:glow>
              </a:effectLst>
            </a:endParaRPr>
          </a:p>
        </p:txBody>
      </p:sp>
    </p:spTree>
    <p:extLst>
      <p:ext uri="{BB962C8B-B14F-4D97-AF65-F5344CB8AC3E}">
        <p14:creationId xmlns:p14="http://schemas.microsoft.com/office/powerpoint/2010/main" xmlns="" val="34345868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2572B2-E491-4D5C-9AF4-7ED72CB20A8C}" type="slidenum">
              <a:rPr lang="fr-FR" smtClean="0"/>
              <a:pPr/>
              <a:t>18</a:t>
            </a:fld>
            <a:endParaRPr lang="fr-FR" dirty="0"/>
          </a:p>
        </p:txBody>
      </p:sp>
      <p:pic>
        <p:nvPicPr>
          <p:cNvPr id="9" name="Espace réservé du contenu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5496" y="83893"/>
            <a:ext cx="1512168" cy="1184867"/>
          </a:xfrm>
          <a:prstGeom prst="roundRect">
            <a:avLst>
              <a:gd name="adj" fmla="val 16667"/>
            </a:avLst>
          </a:prstGeom>
          <a:ln>
            <a:solidFill>
              <a:schemeClr val="accent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Rectangle 18"/>
          <p:cNvSpPr/>
          <p:nvPr/>
        </p:nvSpPr>
        <p:spPr>
          <a:xfrm>
            <a:off x="165237" y="1340768"/>
            <a:ext cx="8799251" cy="2154436"/>
          </a:xfrm>
          <a:prstGeom prst="rect">
            <a:avLst/>
          </a:prstGeom>
        </p:spPr>
        <p:txBody>
          <a:bodyPr wrap="square">
            <a:spAutoFit/>
          </a:bodyPr>
          <a:lstStyle/>
          <a:p>
            <a:r>
              <a:rPr lang="fr-FR" sz="2400" dirty="0" smtClean="0"/>
              <a:t>Le </a:t>
            </a:r>
            <a:r>
              <a:rPr lang="fr-FR" sz="2400" dirty="0"/>
              <a:t>Président est l’ordonnateur des dépenses de la chambre de commerce, d’industrie et d’agriculture</a:t>
            </a:r>
            <a:r>
              <a:rPr lang="fr-FR" sz="2400" dirty="0" smtClean="0"/>
              <a:t>.</a:t>
            </a:r>
          </a:p>
          <a:p>
            <a:endParaRPr lang="fr-FR" sz="1400" dirty="0"/>
          </a:p>
          <a:p>
            <a:r>
              <a:rPr lang="fr-FR" sz="2400" dirty="0"/>
              <a:t>Les chèques et tous les actes dans la procédure des dépenses et des recettes, revêtent obligatoirement les signatures du secrétaire général (administrateur) et du président (ordonnateur). </a:t>
            </a:r>
          </a:p>
        </p:txBody>
      </p:sp>
      <p:sp>
        <p:nvSpPr>
          <p:cNvPr id="8" name="Rectangle 7"/>
          <p:cNvSpPr/>
          <p:nvPr/>
        </p:nvSpPr>
        <p:spPr>
          <a:xfrm>
            <a:off x="1547664" y="447455"/>
            <a:ext cx="7596336" cy="615553"/>
          </a:xfrm>
          <a:prstGeom prst="rect">
            <a:avLst/>
          </a:prstGeom>
          <a:noFill/>
        </p:spPr>
        <p:txBody>
          <a:bodyPr wrap="square" lIns="91440" tIns="45720" rIns="91440" bIns="45720">
            <a:spAutoFit/>
          </a:bodyPr>
          <a:lstStyle/>
          <a:p>
            <a:pPr algn="ctr"/>
            <a:r>
              <a:rPr lang="fr-FR" sz="3400" b="1" cap="none" spc="50" dirty="0" smtClean="0">
                <a:ln w="9525" cmpd="sng">
                  <a:noFill/>
                  <a:prstDash val="solid"/>
                </a:ln>
                <a:solidFill>
                  <a:srgbClr val="0070C0"/>
                </a:solidFill>
                <a:effectLst>
                  <a:glow rad="38100">
                    <a:schemeClr val="accent1">
                      <a:alpha val="40000"/>
                    </a:schemeClr>
                  </a:glow>
                </a:effectLst>
              </a:rPr>
              <a:t>ORGANISATION ET FONCTIONNEMENT</a:t>
            </a:r>
            <a:endParaRPr lang="fr-FR" sz="3400" b="1" cap="none" spc="50" dirty="0">
              <a:ln w="9525" cmpd="sng">
                <a:noFill/>
                <a:prstDash val="solid"/>
              </a:ln>
              <a:solidFill>
                <a:srgbClr val="0070C0"/>
              </a:solidFill>
              <a:effectLst>
                <a:glow rad="38100">
                  <a:schemeClr val="accent1">
                    <a:alpha val="40000"/>
                  </a:schemeClr>
                </a:glow>
              </a:effectLst>
            </a:endParaRPr>
          </a:p>
        </p:txBody>
      </p:sp>
    </p:spTree>
    <p:extLst>
      <p:ext uri="{BB962C8B-B14F-4D97-AF65-F5344CB8AC3E}">
        <p14:creationId xmlns:p14="http://schemas.microsoft.com/office/powerpoint/2010/main" xmlns="" val="41304583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1520" y="1447611"/>
            <a:ext cx="8854962" cy="5293757"/>
          </a:xfrm>
          <a:prstGeom prst="rect">
            <a:avLst/>
          </a:prstGeom>
          <a:noFill/>
        </p:spPr>
        <p:txBody>
          <a:bodyPr wrap="square" rtlCol="0">
            <a:spAutoFit/>
          </a:bodyPr>
          <a:lstStyle/>
          <a:p>
            <a:r>
              <a:rPr lang="fr-FR" sz="2400" dirty="0" smtClean="0"/>
              <a:t> Il est assisté par:</a:t>
            </a:r>
          </a:p>
          <a:p>
            <a:endParaRPr lang="fr-FR" sz="2400" dirty="0">
              <a:solidFill>
                <a:srgbClr val="002060"/>
              </a:solidFill>
              <a:latin typeface="Antique Olive Compact" pitchFamily="34" charset="0"/>
            </a:endParaRPr>
          </a:p>
          <a:p>
            <a:pPr marL="342900" lvl="0" indent="-342900">
              <a:buFont typeface="Wingdings" pitchFamily="2" charset="2"/>
              <a:buChar char="Ø"/>
            </a:pPr>
            <a:r>
              <a:rPr lang="fr-FR" sz="2400" dirty="0">
                <a:solidFill>
                  <a:srgbClr val="000000"/>
                </a:solidFill>
                <a:latin typeface="+mj-lt"/>
              </a:rPr>
              <a:t>Département Appui aux </a:t>
            </a:r>
            <a:r>
              <a:rPr lang="fr-FR" sz="2400" dirty="0" smtClean="0">
                <a:solidFill>
                  <a:srgbClr val="000000"/>
                </a:solidFill>
                <a:latin typeface="+mj-lt"/>
              </a:rPr>
              <a:t>entreprises et Relations Internationales</a:t>
            </a:r>
          </a:p>
          <a:p>
            <a:pPr marL="342900" lvl="0" indent="-342900">
              <a:buFont typeface="Wingdings" pitchFamily="2" charset="2"/>
              <a:buChar char="Ø"/>
            </a:pPr>
            <a:endParaRPr lang="fr-FR" sz="1400" dirty="0">
              <a:solidFill>
                <a:srgbClr val="000000"/>
              </a:solidFill>
              <a:latin typeface="+mj-lt"/>
            </a:endParaRPr>
          </a:p>
          <a:p>
            <a:pPr marL="342900" lvl="0" indent="-342900">
              <a:buFont typeface="Wingdings" pitchFamily="2" charset="2"/>
              <a:buChar char="Ø"/>
            </a:pPr>
            <a:r>
              <a:rPr lang="fr-FR" sz="2400" dirty="0" smtClean="0">
                <a:solidFill>
                  <a:srgbClr val="000000"/>
                </a:solidFill>
                <a:latin typeface="+mj-lt"/>
              </a:rPr>
              <a:t>Département Formalités et Caution Nationale TRIE</a:t>
            </a:r>
          </a:p>
          <a:p>
            <a:pPr marL="342900" lvl="0" indent="-342900">
              <a:buFont typeface="Wingdings" pitchFamily="2" charset="2"/>
              <a:buChar char="Ø"/>
            </a:pPr>
            <a:endParaRPr lang="fr-FR" sz="1400" dirty="0">
              <a:solidFill>
                <a:srgbClr val="000000"/>
              </a:solidFill>
              <a:latin typeface="+mj-lt"/>
            </a:endParaRPr>
          </a:p>
          <a:p>
            <a:pPr marL="342900" lvl="0" indent="-342900">
              <a:buFont typeface="Wingdings" pitchFamily="2" charset="2"/>
              <a:buChar char="Ø"/>
            </a:pPr>
            <a:r>
              <a:rPr lang="fr-FR" sz="2400" dirty="0" smtClean="0">
                <a:solidFill>
                  <a:srgbClr val="000000"/>
                </a:solidFill>
                <a:latin typeface="+mj-lt"/>
              </a:rPr>
              <a:t>Département Intelligence et Observatoire Economiques</a:t>
            </a:r>
          </a:p>
          <a:p>
            <a:pPr marL="342900" lvl="0" indent="-342900">
              <a:buFont typeface="Wingdings" pitchFamily="2" charset="2"/>
              <a:buChar char="Ø"/>
            </a:pPr>
            <a:endParaRPr lang="fr-FR" sz="1400" dirty="0">
              <a:solidFill>
                <a:srgbClr val="000000"/>
              </a:solidFill>
              <a:latin typeface="+mj-lt"/>
            </a:endParaRPr>
          </a:p>
          <a:p>
            <a:pPr marL="342900" lvl="0" indent="-342900">
              <a:buFont typeface="Wingdings" pitchFamily="2" charset="2"/>
              <a:buChar char="Ø"/>
            </a:pPr>
            <a:r>
              <a:rPr lang="fr-FR" sz="2400" dirty="0" smtClean="0">
                <a:solidFill>
                  <a:srgbClr val="000000"/>
                </a:solidFill>
                <a:latin typeface="+mj-lt"/>
              </a:rPr>
              <a:t>Département </a:t>
            </a:r>
            <a:r>
              <a:rPr lang="fr-FR" sz="2400" dirty="0">
                <a:solidFill>
                  <a:srgbClr val="000000"/>
                </a:solidFill>
                <a:latin typeface="+mj-lt"/>
              </a:rPr>
              <a:t>Equipements et </a:t>
            </a:r>
            <a:r>
              <a:rPr lang="fr-FR" sz="2400" dirty="0" smtClean="0">
                <a:solidFill>
                  <a:srgbClr val="000000"/>
                </a:solidFill>
                <a:latin typeface="+mj-lt"/>
              </a:rPr>
              <a:t>Infrastructures</a:t>
            </a:r>
          </a:p>
          <a:p>
            <a:pPr marL="342900" lvl="0" indent="-342900">
              <a:buFont typeface="Wingdings" pitchFamily="2" charset="2"/>
              <a:buChar char="Ø"/>
            </a:pPr>
            <a:endParaRPr lang="fr-FR" sz="1400" dirty="0">
              <a:solidFill>
                <a:srgbClr val="000000"/>
              </a:solidFill>
              <a:latin typeface="+mj-lt"/>
            </a:endParaRPr>
          </a:p>
          <a:p>
            <a:pPr marL="342900" lvl="0" indent="-342900">
              <a:buFont typeface="Wingdings" pitchFamily="2" charset="2"/>
              <a:buChar char="Ø"/>
            </a:pPr>
            <a:r>
              <a:rPr lang="fr-FR" sz="2400" dirty="0" smtClean="0">
                <a:solidFill>
                  <a:srgbClr val="000000"/>
                </a:solidFill>
                <a:latin typeface="+mj-lt"/>
              </a:rPr>
              <a:t>Département </a:t>
            </a:r>
            <a:r>
              <a:rPr lang="fr-FR" sz="2400" dirty="0">
                <a:solidFill>
                  <a:srgbClr val="000000"/>
                </a:solidFill>
                <a:latin typeface="+mj-lt"/>
              </a:rPr>
              <a:t>Administratif Financier et </a:t>
            </a:r>
            <a:r>
              <a:rPr lang="fr-FR" sz="2400" dirty="0" smtClean="0">
                <a:solidFill>
                  <a:srgbClr val="000000"/>
                </a:solidFill>
                <a:latin typeface="+mj-lt"/>
              </a:rPr>
              <a:t>Comptable</a:t>
            </a:r>
          </a:p>
          <a:p>
            <a:pPr marL="342900" lvl="0" indent="-342900">
              <a:buFont typeface="Wingdings" pitchFamily="2" charset="2"/>
              <a:buChar char="Ø"/>
            </a:pPr>
            <a:endParaRPr lang="fr-FR" sz="1400" dirty="0">
              <a:solidFill>
                <a:srgbClr val="000000"/>
              </a:solidFill>
              <a:latin typeface="+mj-lt"/>
            </a:endParaRPr>
          </a:p>
          <a:p>
            <a:pPr marL="342900" lvl="0" indent="-342900">
              <a:buFont typeface="Wingdings" pitchFamily="2" charset="2"/>
              <a:buChar char="Ø"/>
            </a:pPr>
            <a:r>
              <a:rPr lang="fr-FR" sz="2400" dirty="0" smtClean="0">
                <a:solidFill>
                  <a:srgbClr val="000000"/>
                </a:solidFill>
                <a:latin typeface="+mj-lt"/>
              </a:rPr>
              <a:t>Département Formation</a:t>
            </a:r>
          </a:p>
          <a:p>
            <a:pPr marL="342900" lvl="0" indent="-342900">
              <a:buFont typeface="Wingdings" pitchFamily="2" charset="2"/>
              <a:buChar char="Ø"/>
            </a:pPr>
            <a:endParaRPr lang="fr-FR" sz="1400" dirty="0">
              <a:solidFill>
                <a:srgbClr val="000000"/>
              </a:solidFill>
              <a:latin typeface="+mj-lt"/>
            </a:endParaRPr>
          </a:p>
          <a:p>
            <a:pPr marL="342900" lvl="0" indent="-342900">
              <a:buFont typeface="Wingdings" pitchFamily="2" charset="2"/>
              <a:buChar char="Ø"/>
            </a:pPr>
            <a:r>
              <a:rPr lang="fr-FR" sz="2400" dirty="0" smtClean="0">
                <a:solidFill>
                  <a:srgbClr val="000000"/>
                </a:solidFill>
                <a:latin typeface="+mj-lt"/>
              </a:rPr>
              <a:t>Département des Ressources Humaines et des Affaires Juridiques </a:t>
            </a:r>
          </a:p>
          <a:p>
            <a:pPr marL="342900" lvl="0" indent="-342900">
              <a:buFont typeface="Wingdings" pitchFamily="2" charset="2"/>
              <a:buChar char="Ø"/>
            </a:pPr>
            <a:endParaRPr lang="fr-FR" sz="1400" dirty="0">
              <a:solidFill>
                <a:srgbClr val="000000"/>
              </a:solidFill>
              <a:latin typeface="+mj-lt"/>
            </a:endParaRPr>
          </a:p>
          <a:p>
            <a:pPr marL="342900" indent="-342900">
              <a:buFont typeface="Wingdings" pitchFamily="2" charset="2"/>
              <a:buChar char="Ø"/>
            </a:pPr>
            <a:r>
              <a:rPr lang="fr-FR" sz="2400" dirty="0" smtClean="0">
                <a:solidFill>
                  <a:srgbClr val="000000"/>
                </a:solidFill>
                <a:latin typeface="+mj-lt"/>
              </a:rPr>
              <a:t>Département Audit </a:t>
            </a:r>
            <a:r>
              <a:rPr lang="fr-FR" sz="2400" dirty="0">
                <a:solidFill>
                  <a:srgbClr val="000000"/>
                </a:solidFill>
              </a:rPr>
              <a:t>et </a:t>
            </a:r>
            <a:r>
              <a:rPr lang="fr-FR" sz="2400" dirty="0" smtClean="0">
                <a:solidFill>
                  <a:srgbClr val="000000"/>
                </a:solidFill>
              </a:rPr>
              <a:t>Contrôle </a:t>
            </a:r>
            <a:r>
              <a:rPr lang="fr-FR" sz="2400" dirty="0" smtClean="0">
                <a:solidFill>
                  <a:srgbClr val="000000"/>
                </a:solidFill>
                <a:latin typeface="+mj-lt"/>
              </a:rPr>
              <a:t>Interne de Gestion</a:t>
            </a:r>
          </a:p>
        </p:txBody>
      </p:sp>
      <p:sp>
        <p:nvSpPr>
          <p:cNvPr id="6" name="Espace réservé du numéro de diapositive 2"/>
          <p:cNvSpPr>
            <a:spLocks noGrp="1"/>
          </p:cNvSpPr>
          <p:nvPr>
            <p:ph type="sldNum" sz="quarter" idx="12"/>
          </p:nvPr>
        </p:nvSpPr>
        <p:spPr>
          <a:xfrm>
            <a:off x="3779912" y="6492875"/>
            <a:ext cx="1828800" cy="365125"/>
          </a:xfrm>
        </p:spPr>
        <p:txBody>
          <a:bodyPr/>
          <a:lstStyle/>
          <a:p>
            <a:fld id="{022572B2-E491-4D5C-9AF4-7ED72CB20A8C}" type="slidenum">
              <a:rPr lang="fr-FR" sz="2000" smtClean="0">
                <a:solidFill>
                  <a:srgbClr val="FF0000"/>
                </a:solidFill>
              </a:rPr>
              <a:pPr/>
              <a:t>19</a:t>
            </a:fld>
            <a:endParaRPr lang="fr-FR" sz="2000" dirty="0">
              <a:solidFill>
                <a:srgbClr val="FF0000"/>
              </a:solidFill>
            </a:endParaRPr>
          </a:p>
        </p:txBody>
      </p:sp>
      <p:pic>
        <p:nvPicPr>
          <p:cNvPr id="5" name="Espace réservé du contenu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5496" y="83893"/>
            <a:ext cx="1512168" cy="1184867"/>
          </a:xfrm>
          <a:prstGeom prst="roundRect">
            <a:avLst>
              <a:gd name="adj" fmla="val 16667"/>
            </a:avLst>
          </a:prstGeom>
          <a:ln>
            <a:solidFill>
              <a:schemeClr val="accent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Rectangle 6"/>
          <p:cNvSpPr/>
          <p:nvPr/>
        </p:nvSpPr>
        <p:spPr>
          <a:xfrm>
            <a:off x="1475656" y="332656"/>
            <a:ext cx="7776864" cy="615553"/>
          </a:xfrm>
          <a:prstGeom prst="rect">
            <a:avLst/>
          </a:prstGeom>
          <a:noFill/>
        </p:spPr>
        <p:txBody>
          <a:bodyPr wrap="square" lIns="91440" tIns="45720" rIns="91440" bIns="45720">
            <a:spAutoFit/>
          </a:bodyPr>
          <a:lstStyle/>
          <a:p>
            <a:r>
              <a:rPr lang="fr-FR" sz="3400" b="1" cap="none" spc="50" dirty="0" smtClean="0">
                <a:ln w="9525" cmpd="sng">
                  <a:noFill/>
                  <a:prstDash val="solid"/>
                </a:ln>
                <a:solidFill>
                  <a:srgbClr val="0070C0"/>
                </a:solidFill>
                <a:effectLst>
                  <a:glow rad="38100">
                    <a:schemeClr val="accent1">
                      <a:alpha val="40000"/>
                    </a:schemeClr>
                  </a:glow>
                </a:effectLst>
              </a:rPr>
              <a:t>ORGANISATION ET FONCTIONNEMENT</a:t>
            </a:r>
            <a:endParaRPr lang="fr-FR" sz="3400" b="1" cap="none" spc="50" dirty="0">
              <a:ln w="9525" cmpd="sng">
                <a:noFill/>
                <a:prstDash val="solid"/>
              </a:ln>
              <a:solidFill>
                <a:srgbClr val="0070C0"/>
              </a:solidFill>
              <a:effectLst>
                <a:glow rad="38100">
                  <a:schemeClr val="accent1">
                    <a:alpha val="40000"/>
                  </a:schemeClr>
                </a:glow>
              </a:effectLst>
            </a:endParaRPr>
          </a:p>
        </p:txBody>
      </p:sp>
    </p:spTree>
    <p:extLst>
      <p:ext uri="{BB962C8B-B14F-4D97-AF65-F5344CB8AC3E}">
        <p14:creationId xmlns:p14="http://schemas.microsoft.com/office/powerpoint/2010/main" xmlns="" val="134388770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2"/>
          <p:cNvSpPr>
            <a:spLocks noGrp="1"/>
          </p:cNvSpPr>
          <p:nvPr>
            <p:ph type="sldNum" sz="quarter" idx="12"/>
          </p:nvPr>
        </p:nvSpPr>
        <p:spPr>
          <a:xfrm>
            <a:off x="3779912" y="6021288"/>
            <a:ext cx="1828800" cy="365125"/>
          </a:xfrm>
        </p:spPr>
        <p:txBody>
          <a:bodyPr/>
          <a:lstStyle/>
          <a:p>
            <a:fld id="{022572B2-E491-4D5C-9AF4-7ED72CB20A8C}" type="slidenum">
              <a:rPr lang="fr-FR" sz="2000" smtClean="0">
                <a:solidFill>
                  <a:srgbClr val="FF0000"/>
                </a:solidFill>
              </a:rPr>
              <a:pPr/>
              <a:t>2</a:t>
            </a:fld>
            <a:endParaRPr lang="fr-FR" sz="2000" dirty="0">
              <a:solidFill>
                <a:srgbClr val="FF0000"/>
              </a:solidFill>
            </a:endParaRPr>
          </a:p>
        </p:txBody>
      </p:sp>
      <p:sp>
        <p:nvSpPr>
          <p:cNvPr id="2" name="Rectangle à coins arrondis 1"/>
          <p:cNvSpPr/>
          <p:nvPr/>
        </p:nvSpPr>
        <p:spPr>
          <a:xfrm>
            <a:off x="1403648" y="356700"/>
            <a:ext cx="10585176" cy="118486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Espace réservé du contenu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403648" y="360040"/>
            <a:ext cx="1512168" cy="11848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Rectangle 6"/>
          <p:cNvSpPr/>
          <p:nvPr/>
        </p:nvSpPr>
        <p:spPr>
          <a:xfrm>
            <a:off x="3000364" y="660266"/>
            <a:ext cx="7632848" cy="707886"/>
          </a:xfrm>
          <a:prstGeom prst="rect">
            <a:avLst/>
          </a:prstGeom>
          <a:noFill/>
        </p:spPr>
        <p:txBody>
          <a:bodyPr wrap="square" lIns="91440" tIns="45720" rIns="91440" bIns="45720">
            <a:spAutoFit/>
          </a:bodyPr>
          <a:lstStyle/>
          <a:p>
            <a:r>
              <a:rPr lang="fr-FR" sz="4000" b="1" spc="50" dirty="0" smtClean="0">
                <a:ln w="9525" cmpd="sng">
                  <a:noFill/>
                  <a:prstDash val="solid"/>
                </a:ln>
                <a:solidFill>
                  <a:srgbClr val="FFC000"/>
                </a:solidFill>
                <a:effectLst>
                  <a:glow rad="38100">
                    <a:schemeClr val="accent1">
                      <a:alpha val="40000"/>
                    </a:schemeClr>
                  </a:glow>
                </a:effectLst>
              </a:rPr>
              <a:t>STATUTS</a:t>
            </a:r>
            <a:endParaRPr lang="fr-FR" sz="4000" b="1" cap="none" spc="50" dirty="0">
              <a:ln w="9525" cmpd="sng">
                <a:noFill/>
                <a:prstDash val="solid"/>
              </a:ln>
              <a:solidFill>
                <a:srgbClr val="FFC000"/>
              </a:solidFill>
              <a:effectLst>
                <a:glow rad="38100">
                  <a:schemeClr val="accent1">
                    <a:alpha val="40000"/>
                  </a:schemeClr>
                </a:glow>
              </a:effectLst>
            </a:endParaRPr>
          </a:p>
        </p:txBody>
      </p:sp>
      <p:sp>
        <p:nvSpPr>
          <p:cNvPr id="3" name="Bouée 2"/>
          <p:cNvSpPr/>
          <p:nvPr/>
        </p:nvSpPr>
        <p:spPr>
          <a:xfrm>
            <a:off x="107504" y="586916"/>
            <a:ext cx="914400" cy="914400"/>
          </a:xfrm>
          <a:prstGeom prst="don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sp>
        <p:nvSpPr>
          <p:cNvPr id="8" name="Rectangle à coins arrondis 7"/>
          <p:cNvSpPr/>
          <p:nvPr/>
        </p:nvSpPr>
        <p:spPr>
          <a:xfrm>
            <a:off x="1403648" y="1609883"/>
            <a:ext cx="10441160" cy="118486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Espace réservé du contenu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03648" y="1609883"/>
            <a:ext cx="1512168" cy="11848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Rectangle 9"/>
          <p:cNvSpPr/>
          <p:nvPr/>
        </p:nvSpPr>
        <p:spPr>
          <a:xfrm>
            <a:off x="3000364" y="1512168"/>
            <a:ext cx="7488832" cy="1323439"/>
          </a:xfrm>
          <a:prstGeom prst="rect">
            <a:avLst/>
          </a:prstGeom>
          <a:noFill/>
        </p:spPr>
        <p:txBody>
          <a:bodyPr wrap="square" lIns="91440" tIns="45720" rIns="91440" bIns="45720">
            <a:spAutoFit/>
          </a:bodyPr>
          <a:lstStyle/>
          <a:p>
            <a:r>
              <a:rPr lang="fr-FR" sz="4000" b="1" dirty="0">
                <a:solidFill>
                  <a:srgbClr val="FFC000"/>
                </a:solidFill>
                <a:latin typeface="+mj-lt"/>
                <a:ea typeface="Adobe Ming Std L" panose="02020300000000000000" pitchFamily="18" charset="-128"/>
                <a:cs typeface="Arabic Typesetting" panose="03020402040406030203" pitchFamily="66" charset="-78"/>
              </a:rPr>
              <a:t>ORGANISATION ET FONCTIONNEMENT</a:t>
            </a:r>
          </a:p>
        </p:txBody>
      </p:sp>
      <p:sp>
        <p:nvSpPr>
          <p:cNvPr id="11" name="Bouée 10"/>
          <p:cNvSpPr/>
          <p:nvPr/>
        </p:nvSpPr>
        <p:spPr>
          <a:xfrm>
            <a:off x="107504" y="1739133"/>
            <a:ext cx="914400" cy="914400"/>
          </a:xfrm>
          <a:prstGeom prst="don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sp>
        <p:nvSpPr>
          <p:cNvPr id="12" name="Rectangle à coins arrondis 11"/>
          <p:cNvSpPr/>
          <p:nvPr/>
        </p:nvSpPr>
        <p:spPr>
          <a:xfrm>
            <a:off x="1403648" y="2878643"/>
            <a:ext cx="10441160" cy="118486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Espace réservé du contenu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03648" y="2878643"/>
            <a:ext cx="1512168" cy="11848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Rectangle 13"/>
          <p:cNvSpPr/>
          <p:nvPr/>
        </p:nvSpPr>
        <p:spPr>
          <a:xfrm>
            <a:off x="3000364" y="2791869"/>
            <a:ext cx="7200800" cy="1323439"/>
          </a:xfrm>
          <a:prstGeom prst="rect">
            <a:avLst/>
          </a:prstGeom>
          <a:noFill/>
        </p:spPr>
        <p:txBody>
          <a:bodyPr wrap="square" lIns="91440" tIns="45720" rIns="91440" bIns="45720">
            <a:spAutoFit/>
          </a:bodyPr>
          <a:lstStyle/>
          <a:p>
            <a:r>
              <a:rPr lang="fr-FR" sz="4000" b="1" dirty="0">
                <a:solidFill>
                  <a:srgbClr val="FFC000"/>
                </a:solidFill>
                <a:latin typeface="+mj-lt"/>
                <a:ea typeface="Adobe Ming Std L" panose="02020300000000000000" pitchFamily="18" charset="-128"/>
                <a:cs typeface="Arabic Typesetting" panose="03020402040406030203" pitchFamily="66" charset="-78"/>
              </a:rPr>
              <a:t>RELATIONS AVEC LES </a:t>
            </a:r>
            <a:endParaRPr lang="fr-FR" sz="4000" b="1" dirty="0" smtClean="0">
              <a:solidFill>
                <a:srgbClr val="FFC000"/>
              </a:solidFill>
              <a:latin typeface="+mj-lt"/>
              <a:ea typeface="Adobe Ming Std L" panose="02020300000000000000" pitchFamily="18" charset="-128"/>
              <a:cs typeface="Arabic Typesetting" panose="03020402040406030203" pitchFamily="66" charset="-78"/>
            </a:endParaRPr>
          </a:p>
          <a:p>
            <a:r>
              <a:rPr lang="fr-FR" sz="4000" b="1" dirty="0" smtClean="0">
                <a:solidFill>
                  <a:srgbClr val="FFC000"/>
                </a:solidFill>
                <a:latin typeface="+mj-lt"/>
                <a:ea typeface="Adobe Ming Std L" panose="02020300000000000000" pitchFamily="18" charset="-128"/>
                <a:cs typeface="Arabic Typesetting" panose="03020402040406030203" pitchFamily="66" charset="-78"/>
              </a:rPr>
              <a:t>POUVOIRS  PUBLICS</a:t>
            </a:r>
            <a:endParaRPr lang="fr-FR" sz="4000" b="1" dirty="0">
              <a:solidFill>
                <a:srgbClr val="FFC000"/>
              </a:solidFill>
              <a:latin typeface="+mj-lt"/>
              <a:ea typeface="Adobe Ming Std L" panose="02020300000000000000" pitchFamily="18" charset="-128"/>
              <a:cs typeface="Arabic Typesetting" panose="03020402040406030203" pitchFamily="66" charset="-78"/>
            </a:endParaRPr>
          </a:p>
        </p:txBody>
      </p:sp>
      <p:sp>
        <p:nvSpPr>
          <p:cNvPr id="15" name="Bouée 14"/>
          <p:cNvSpPr/>
          <p:nvPr/>
        </p:nvSpPr>
        <p:spPr>
          <a:xfrm>
            <a:off x="107504" y="3007893"/>
            <a:ext cx="914400" cy="914400"/>
          </a:xfrm>
          <a:prstGeom prst="don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sp>
        <p:nvSpPr>
          <p:cNvPr id="16" name="Rectangle à coins arrondis 15"/>
          <p:cNvSpPr/>
          <p:nvPr/>
        </p:nvSpPr>
        <p:spPr>
          <a:xfrm>
            <a:off x="1403648" y="4101521"/>
            <a:ext cx="10441160" cy="118486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7" name="Espace réservé du contenu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03648" y="4101521"/>
            <a:ext cx="1512168" cy="11848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8" name="Rectangle 17"/>
          <p:cNvSpPr/>
          <p:nvPr/>
        </p:nvSpPr>
        <p:spPr>
          <a:xfrm>
            <a:off x="3000364" y="4071942"/>
            <a:ext cx="7200800" cy="1169551"/>
          </a:xfrm>
          <a:prstGeom prst="rect">
            <a:avLst/>
          </a:prstGeom>
          <a:noFill/>
        </p:spPr>
        <p:txBody>
          <a:bodyPr wrap="square" lIns="91440" tIns="45720" rIns="91440" bIns="45720">
            <a:spAutoFit/>
          </a:bodyPr>
          <a:lstStyle/>
          <a:p>
            <a:r>
              <a:rPr lang="fr-FR" sz="3500" b="1" dirty="0" smtClean="0">
                <a:solidFill>
                  <a:srgbClr val="FFC000"/>
                </a:solidFill>
                <a:latin typeface="+mj-lt"/>
              </a:rPr>
              <a:t>SERVICES OFFERTS AU NIVEAU </a:t>
            </a:r>
            <a:endParaRPr lang="fr-FR" sz="3500" b="1" dirty="0" smtClean="0">
              <a:solidFill>
                <a:srgbClr val="FFC000"/>
              </a:solidFill>
              <a:latin typeface="+mj-lt"/>
            </a:endParaRPr>
          </a:p>
          <a:p>
            <a:r>
              <a:rPr lang="fr-FR" sz="3500" b="1" dirty="0" smtClean="0">
                <a:solidFill>
                  <a:srgbClr val="FFC000"/>
                </a:solidFill>
                <a:latin typeface="+mj-lt"/>
              </a:rPr>
              <a:t>DE </a:t>
            </a:r>
            <a:r>
              <a:rPr lang="fr-FR" sz="3500" b="1" dirty="0" smtClean="0">
                <a:solidFill>
                  <a:srgbClr val="FFC000"/>
                </a:solidFill>
                <a:latin typeface="+mj-lt"/>
              </a:rPr>
              <a:t>LA MAISON DE L’ENTREPRISE</a:t>
            </a:r>
            <a:endParaRPr lang="fr-FR" sz="3500" b="1" dirty="0">
              <a:solidFill>
                <a:srgbClr val="FFC000"/>
              </a:solidFill>
              <a:latin typeface="+mj-lt"/>
              <a:ea typeface="Adobe Ming Std L" panose="02020300000000000000" pitchFamily="18" charset="-128"/>
              <a:cs typeface="Arabic Typesetting" panose="03020402040406030203" pitchFamily="66" charset="-78"/>
            </a:endParaRPr>
          </a:p>
        </p:txBody>
      </p:sp>
      <p:sp>
        <p:nvSpPr>
          <p:cNvPr id="19" name="Bouée 18"/>
          <p:cNvSpPr/>
          <p:nvPr/>
        </p:nvSpPr>
        <p:spPr>
          <a:xfrm>
            <a:off x="107504" y="4321939"/>
            <a:ext cx="914400" cy="914400"/>
          </a:xfrm>
          <a:prstGeom prst="don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sp>
        <p:nvSpPr>
          <p:cNvPr id="24" name="Rectangle 23"/>
          <p:cNvSpPr/>
          <p:nvPr/>
        </p:nvSpPr>
        <p:spPr>
          <a:xfrm>
            <a:off x="3491880" y="5549124"/>
            <a:ext cx="4104456" cy="1308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à coins arrondis 19"/>
          <p:cNvSpPr/>
          <p:nvPr/>
        </p:nvSpPr>
        <p:spPr>
          <a:xfrm>
            <a:off x="1403648" y="5419874"/>
            <a:ext cx="10441160" cy="118486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1" name="Espace réservé du contenu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03648" y="5419874"/>
            <a:ext cx="1512168" cy="11848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2" name="Rectangle 21"/>
          <p:cNvSpPr/>
          <p:nvPr/>
        </p:nvSpPr>
        <p:spPr>
          <a:xfrm>
            <a:off x="3000364" y="5650072"/>
            <a:ext cx="7200800" cy="707886"/>
          </a:xfrm>
          <a:prstGeom prst="rect">
            <a:avLst/>
          </a:prstGeom>
          <a:noFill/>
        </p:spPr>
        <p:txBody>
          <a:bodyPr wrap="square" lIns="91440" tIns="45720" rIns="91440" bIns="45720">
            <a:spAutoFit/>
          </a:bodyPr>
          <a:lstStyle/>
          <a:p>
            <a:r>
              <a:rPr lang="fr-FR" sz="4000" b="1" dirty="0">
                <a:solidFill>
                  <a:srgbClr val="FFC000"/>
                </a:solidFill>
                <a:latin typeface="+mj-lt"/>
                <a:ea typeface="Adobe Ming Std L" panose="02020300000000000000" pitchFamily="18" charset="-128"/>
                <a:cs typeface="Arabic Typesetting" panose="03020402040406030203" pitchFamily="66" charset="-78"/>
              </a:rPr>
              <a:t>PROJETS EN COURS </a:t>
            </a:r>
          </a:p>
        </p:txBody>
      </p:sp>
      <p:sp>
        <p:nvSpPr>
          <p:cNvPr id="23" name="Bouée 22"/>
          <p:cNvSpPr/>
          <p:nvPr/>
        </p:nvSpPr>
        <p:spPr>
          <a:xfrm>
            <a:off x="107504" y="5549124"/>
            <a:ext cx="914400" cy="914400"/>
          </a:xfrm>
          <a:prstGeom prst="don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spTree>
    <p:extLst>
      <p:ext uri="{BB962C8B-B14F-4D97-AF65-F5344CB8AC3E}">
        <p14:creationId xmlns:p14="http://schemas.microsoft.com/office/powerpoint/2010/main" xmlns="" val="9073913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1520" y="1447611"/>
            <a:ext cx="8854962" cy="4524315"/>
          </a:xfrm>
          <a:prstGeom prst="rect">
            <a:avLst/>
          </a:prstGeom>
          <a:noFill/>
        </p:spPr>
        <p:txBody>
          <a:bodyPr wrap="square" rtlCol="0">
            <a:spAutoFit/>
          </a:bodyPr>
          <a:lstStyle/>
          <a:p>
            <a:r>
              <a:rPr lang="fr-FR" sz="2400" dirty="0" smtClean="0"/>
              <a:t> Le budget de la CCIAD est composé de:</a:t>
            </a:r>
          </a:p>
          <a:p>
            <a:pPr marL="800100" lvl="1" indent="-342900">
              <a:buFont typeface="Wingdings" pitchFamily="2" charset="2"/>
              <a:buChar char="§"/>
            </a:pPr>
            <a:r>
              <a:rPr lang="fr-FR" sz="2400" dirty="0">
                <a:solidFill>
                  <a:srgbClr val="000000"/>
                </a:solidFill>
                <a:latin typeface="+mj-lt"/>
              </a:rPr>
              <a:t>d</a:t>
            </a:r>
            <a:r>
              <a:rPr lang="fr-FR" sz="2400" dirty="0" smtClean="0">
                <a:solidFill>
                  <a:srgbClr val="000000"/>
                </a:solidFill>
                <a:latin typeface="+mj-lt"/>
              </a:rPr>
              <a:t>e fonctionnement</a:t>
            </a:r>
          </a:p>
          <a:p>
            <a:pPr marL="800100" lvl="1" indent="-342900">
              <a:buFont typeface="Wingdings" pitchFamily="2" charset="2"/>
              <a:buChar char="§"/>
            </a:pPr>
            <a:r>
              <a:rPr lang="fr-FR" sz="2400" dirty="0">
                <a:solidFill>
                  <a:srgbClr val="000000"/>
                </a:solidFill>
                <a:latin typeface="+mj-lt"/>
              </a:rPr>
              <a:t>d</a:t>
            </a:r>
            <a:r>
              <a:rPr lang="fr-FR" sz="2400" dirty="0" smtClean="0">
                <a:solidFill>
                  <a:srgbClr val="000000"/>
                </a:solidFill>
                <a:latin typeface="+mj-lt"/>
              </a:rPr>
              <a:t>’investissement et d’équipement</a:t>
            </a:r>
          </a:p>
          <a:p>
            <a:pPr marL="800100" lvl="1" indent="-342900">
              <a:buFont typeface="Wingdings" pitchFamily="2" charset="2"/>
              <a:buChar char="§"/>
            </a:pPr>
            <a:r>
              <a:rPr lang="fr-FR" sz="2400" dirty="0">
                <a:solidFill>
                  <a:srgbClr val="000000"/>
                </a:solidFill>
                <a:latin typeface="+mj-lt"/>
              </a:rPr>
              <a:t>e</a:t>
            </a:r>
            <a:r>
              <a:rPr lang="fr-FR" sz="2400" dirty="0" smtClean="0">
                <a:solidFill>
                  <a:srgbClr val="000000"/>
                </a:solidFill>
                <a:latin typeface="+mj-lt"/>
              </a:rPr>
              <a:t>t de trésorerie</a:t>
            </a:r>
            <a:endParaRPr lang="fr-FR" sz="2400" dirty="0">
              <a:solidFill>
                <a:srgbClr val="000000"/>
              </a:solidFill>
              <a:latin typeface="+mj-lt"/>
            </a:endParaRPr>
          </a:p>
          <a:p>
            <a:pPr lvl="1"/>
            <a:endParaRPr lang="fr-FR" sz="2400" dirty="0">
              <a:solidFill>
                <a:srgbClr val="000000"/>
              </a:solidFill>
              <a:latin typeface="+mj-lt"/>
            </a:endParaRPr>
          </a:p>
          <a:p>
            <a:r>
              <a:rPr lang="fr-FR" sz="2400" dirty="0" smtClean="0">
                <a:solidFill>
                  <a:srgbClr val="000000"/>
                </a:solidFill>
                <a:latin typeface="+mj-lt"/>
              </a:rPr>
              <a:t>Les ressources sont composées de:</a:t>
            </a:r>
          </a:p>
          <a:p>
            <a:pPr marL="800100" lvl="1" indent="-342900">
              <a:buFont typeface="Wingdings" pitchFamily="2" charset="2"/>
              <a:buChar char="§"/>
            </a:pPr>
            <a:r>
              <a:rPr lang="fr-FR" sz="2400" dirty="0" smtClean="0">
                <a:solidFill>
                  <a:srgbClr val="000000"/>
                </a:solidFill>
                <a:latin typeface="+mj-lt"/>
              </a:rPr>
              <a:t> ressources propres (</a:t>
            </a:r>
            <a:r>
              <a:rPr lang="fr-FR" sz="2400" b="1" dirty="0" smtClean="0">
                <a:solidFill>
                  <a:srgbClr val="000000"/>
                </a:solidFill>
                <a:latin typeface="+mj-lt"/>
              </a:rPr>
              <a:t>97%</a:t>
            </a:r>
            <a:r>
              <a:rPr lang="fr-FR" sz="2400" dirty="0" smtClean="0">
                <a:solidFill>
                  <a:srgbClr val="000000"/>
                </a:solidFill>
                <a:latin typeface="+mj-lt"/>
              </a:rPr>
              <a:t>)</a:t>
            </a:r>
          </a:p>
          <a:p>
            <a:pPr marL="800100" lvl="1" indent="-342900">
              <a:buFont typeface="Wingdings" pitchFamily="2" charset="2"/>
              <a:buChar char="§"/>
            </a:pPr>
            <a:r>
              <a:rPr lang="fr-FR" sz="2400" dirty="0" smtClean="0">
                <a:solidFill>
                  <a:srgbClr val="000000"/>
                </a:solidFill>
                <a:latin typeface="+mj-lt"/>
              </a:rPr>
              <a:t>ressources provenant de l’Etat (ristourne sur le droit fiscal et de </a:t>
            </a:r>
            <a:r>
              <a:rPr lang="fr-FR" sz="2400" dirty="0" smtClean="0">
                <a:solidFill>
                  <a:srgbClr val="000000"/>
                </a:solidFill>
                <a:latin typeface="+mj-lt"/>
              </a:rPr>
              <a:t>douane </a:t>
            </a:r>
            <a:r>
              <a:rPr lang="fr-FR" sz="2400" dirty="0" smtClean="0">
                <a:solidFill>
                  <a:srgbClr val="000000"/>
                </a:solidFill>
                <a:latin typeface="+mj-lt"/>
              </a:rPr>
              <a:t>à l’importation qui s’élève à </a:t>
            </a:r>
            <a:r>
              <a:rPr lang="fr-FR" sz="2400" b="1" dirty="0" smtClean="0">
                <a:solidFill>
                  <a:srgbClr val="000000"/>
                </a:solidFill>
                <a:latin typeface="+mj-lt"/>
              </a:rPr>
              <a:t>3% </a:t>
            </a:r>
            <a:r>
              <a:rPr lang="fr-FR" sz="2400" dirty="0" smtClean="0">
                <a:solidFill>
                  <a:srgbClr val="000000"/>
                </a:solidFill>
                <a:latin typeface="+mj-lt"/>
              </a:rPr>
              <a:t>du budget </a:t>
            </a:r>
            <a:r>
              <a:rPr lang="fr-FR" sz="2400" dirty="0" smtClean="0">
                <a:solidFill>
                  <a:srgbClr val="000000"/>
                </a:solidFill>
                <a:latin typeface="+mj-lt"/>
              </a:rPr>
              <a:t>global</a:t>
            </a:r>
            <a:r>
              <a:rPr lang="fr-FR" sz="2400" dirty="0" smtClean="0">
                <a:solidFill>
                  <a:srgbClr val="000000"/>
                </a:solidFill>
                <a:latin typeface="+mj-lt"/>
              </a:rPr>
              <a:t>.</a:t>
            </a:r>
            <a:endParaRPr lang="fr-FR" sz="2400" dirty="0" smtClean="0">
              <a:solidFill>
                <a:srgbClr val="000000"/>
              </a:solidFill>
              <a:latin typeface="+mj-lt"/>
            </a:endParaRPr>
          </a:p>
          <a:p>
            <a:pPr marL="800100" lvl="1" indent="-342900">
              <a:buFont typeface="Wingdings" pitchFamily="2" charset="2"/>
              <a:buChar char="§"/>
            </a:pPr>
            <a:endParaRPr lang="fr-FR" sz="2400" dirty="0" smtClean="0">
              <a:solidFill>
                <a:srgbClr val="000000"/>
              </a:solidFill>
              <a:latin typeface="+mj-lt"/>
            </a:endParaRPr>
          </a:p>
          <a:p>
            <a:r>
              <a:rPr lang="fr-FR" sz="2400" dirty="0" smtClean="0">
                <a:solidFill>
                  <a:srgbClr val="000000"/>
                </a:solidFill>
                <a:latin typeface="+mj-lt"/>
              </a:rPr>
              <a:t>Il y’a des perspectives prometteuses dans le cadre du budget de la Chambre Nationale.</a:t>
            </a:r>
            <a:endParaRPr lang="fr-FR" sz="2400" dirty="0">
              <a:solidFill>
                <a:srgbClr val="000000"/>
              </a:solidFill>
              <a:latin typeface="+mj-lt"/>
            </a:endParaRPr>
          </a:p>
        </p:txBody>
      </p:sp>
      <p:sp>
        <p:nvSpPr>
          <p:cNvPr id="6" name="Espace réservé du numéro de diapositive 2"/>
          <p:cNvSpPr>
            <a:spLocks noGrp="1"/>
          </p:cNvSpPr>
          <p:nvPr>
            <p:ph type="sldNum" sz="quarter" idx="12"/>
          </p:nvPr>
        </p:nvSpPr>
        <p:spPr>
          <a:xfrm>
            <a:off x="3779912" y="6492875"/>
            <a:ext cx="1828800" cy="365125"/>
          </a:xfrm>
        </p:spPr>
        <p:txBody>
          <a:bodyPr/>
          <a:lstStyle/>
          <a:p>
            <a:fld id="{022572B2-E491-4D5C-9AF4-7ED72CB20A8C}" type="slidenum">
              <a:rPr lang="fr-FR" sz="2000" smtClean="0">
                <a:solidFill>
                  <a:srgbClr val="FF0000"/>
                </a:solidFill>
              </a:rPr>
              <a:pPr/>
              <a:t>20</a:t>
            </a:fld>
            <a:endParaRPr lang="fr-FR" sz="2000" dirty="0">
              <a:solidFill>
                <a:srgbClr val="FF0000"/>
              </a:solidFill>
            </a:endParaRPr>
          </a:p>
        </p:txBody>
      </p:sp>
      <p:pic>
        <p:nvPicPr>
          <p:cNvPr id="5" name="Espace réservé du contenu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5496" y="83893"/>
            <a:ext cx="1512168" cy="1184867"/>
          </a:xfrm>
          <a:prstGeom prst="roundRect">
            <a:avLst>
              <a:gd name="adj" fmla="val 16667"/>
            </a:avLst>
          </a:prstGeom>
          <a:ln>
            <a:solidFill>
              <a:schemeClr val="accent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Rectangle 6"/>
          <p:cNvSpPr/>
          <p:nvPr/>
        </p:nvSpPr>
        <p:spPr>
          <a:xfrm>
            <a:off x="1475656" y="332656"/>
            <a:ext cx="7776864" cy="615553"/>
          </a:xfrm>
          <a:prstGeom prst="rect">
            <a:avLst/>
          </a:prstGeom>
          <a:noFill/>
        </p:spPr>
        <p:txBody>
          <a:bodyPr wrap="square" lIns="91440" tIns="45720" rIns="91440" bIns="45720">
            <a:spAutoFit/>
          </a:bodyPr>
          <a:lstStyle/>
          <a:p>
            <a:r>
              <a:rPr lang="fr-FR" sz="3400" b="1" cap="none" spc="50" dirty="0" smtClean="0">
                <a:ln w="9525" cmpd="sng">
                  <a:noFill/>
                  <a:prstDash val="solid"/>
                </a:ln>
                <a:solidFill>
                  <a:srgbClr val="0070C0"/>
                </a:solidFill>
                <a:effectLst>
                  <a:glow rad="38100">
                    <a:schemeClr val="accent1">
                      <a:alpha val="40000"/>
                    </a:schemeClr>
                  </a:glow>
                </a:effectLst>
              </a:rPr>
              <a:t>ORGANISATION ET FONCTIONNEMENT</a:t>
            </a:r>
            <a:endParaRPr lang="fr-FR" sz="3400" b="1" cap="none" spc="50" dirty="0">
              <a:ln w="9525" cmpd="sng">
                <a:noFill/>
                <a:prstDash val="solid"/>
              </a:ln>
              <a:solidFill>
                <a:srgbClr val="0070C0"/>
              </a:solidFill>
              <a:effectLst>
                <a:glow rad="38100">
                  <a:schemeClr val="accent1">
                    <a:alpha val="40000"/>
                  </a:schemeClr>
                </a:glow>
              </a:effectLst>
            </a:endParaRPr>
          </a:p>
        </p:txBody>
      </p:sp>
    </p:spTree>
    <p:extLst>
      <p:ext uri="{BB962C8B-B14F-4D97-AF65-F5344CB8AC3E}">
        <p14:creationId xmlns:p14="http://schemas.microsoft.com/office/powerpoint/2010/main" xmlns="" val="258545563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2572B2-E491-4D5C-9AF4-7ED72CB20A8C}" type="slidenum">
              <a:rPr lang="fr-FR" smtClean="0"/>
              <a:pPr/>
              <a:t>21</a:t>
            </a:fld>
            <a:endParaRPr lang="fr-FR" dirty="0"/>
          </a:p>
        </p:txBody>
      </p:sp>
      <p:sp>
        <p:nvSpPr>
          <p:cNvPr id="5" name="Rectangle 4"/>
          <p:cNvSpPr/>
          <p:nvPr/>
        </p:nvSpPr>
        <p:spPr>
          <a:xfrm>
            <a:off x="0" y="2292836"/>
            <a:ext cx="9144000" cy="38724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0" y="2220828"/>
            <a:ext cx="9144000" cy="4016484"/>
          </a:xfrm>
          <a:prstGeom prst="rect">
            <a:avLst/>
          </a:prstGeom>
          <a:noFill/>
        </p:spPr>
        <p:txBody>
          <a:bodyPr wrap="square" lIns="91440" tIns="45720" rIns="91440" bIns="45720">
            <a:spAutoFit/>
          </a:bodyPr>
          <a:lstStyle/>
          <a:p>
            <a:pPr algn="ctr"/>
            <a:r>
              <a:rPr lang="fr-FR" sz="8500"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RELATIONS AVEC LES POUVOIRS PUBLICS</a:t>
            </a:r>
            <a:endParaRPr lang="fr-FR" sz="85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7" name="Picture 3" descr="Logo CCIAD"/>
          <p:cNvPicPr>
            <a:picLocks noChangeAspect="1" noChangeArrowheads="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xmlns="" val="0"/>
              </a:ext>
            </a:extLst>
          </a:blip>
          <a:srcRect/>
          <a:stretch>
            <a:fillRect/>
          </a:stretch>
        </p:blipFill>
        <p:spPr bwMode="auto">
          <a:xfrm>
            <a:off x="4946409" y="260648"/>
            <a:ext cx="4018079" cy="130457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pic>
      <p:pic>
        <p:nvPicPr>
          <p:cNvPr id="8" name="Imag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79512" y="190056"/>
            <a:ext cx="2304256" cy="1533378"/>
          </a:xfrm>
          <a:prstGeom prst="rect">
            <a:avLst/>
          </a:prstGeom>
        </p:spPr>
      </p:pic>
    </p:spTree>
    <p:extLst>
      <p:ext uri="{BB962C8B-B14F-4D97-AF65-F5344CB8AC3E}">
        <p14:creationId xmlns:p14="http://schemas.microsoft.com/office/powerpoint/2010/main" xmlns="" val="37439237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2572B2-E491-4D5C-9AF4-7ED72CB20A8C}" type="slidenum">
              <a:rPr lang="fr-FR" smtClean="0"/>
              <a:pPr/>
              <a:t>22</a:t>
            </a:fld>
            <a:endParaRPr lang="fr-FR" dirty="0"/>
          </a:p>
        </p:txBody>
      </p:sp>
      <p:pic>
        <p:nvPicPr>
          <p:cNvPr id="9" name="Espace réservé du contenu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5496" y="83893"/>
            <a:ext cx="1512168" cy="1184867"/>
          </a:xfrm>
          <a:prstGeom prst="roundRect">
            <a:avLst>
              <a:gd name="adj" fmla="val 16667"/>
            </a:avLst>
          </a:prstGeom>
          <a:ln>
            <a:solidFill>
              <a:schemeClr val="accent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Rectangle 18"/>
          <p:cNvSpPr/>
          <p:nvPr/>
        </p:nvSpPr>
        <p:spPr>
          <a:xfrm>
            <a:off x="165237" y="1712997"/>
            <a:ext cx="8799251" cy="4524315"/>
          </a:xfrm>
          <a:prstGeom prst="rect">
            <a:avLst/>
          </a:prstGeom>
        </p:spPr>
        <p:txBody>
          <a:bodyPr wrap="square">
            <a:spAutoFit/>
          </a:bodyPr>
          <a:lstStyle/>
          <a:p>
            <a:pPr algn="just"/>
            <a:r>
              <a:rPr lang="fr-FR" sz="2400" dirty="0" smtClean="0"/>
              <a:t>La chambre de Commerce, d’Industrie et d’Agriculture de Dakar est placée sous la tutelle technique du Ministère chargé du Commerce et sous la tutelle financière du Ministère chargé des Finances.</a:t>
            </a:r>
          </a:p>
          <a:p>
            <a:pPr algn="just"/>
            <a:endParaRPr lang="fr-FR" sz="2400" dirty="0"/>
          </a:p>
          <a:p>
            <a:pPr algn="just"/>
            <a:r>
              <a:rPr lang="fr-FR" sz="2400" dirty="0">
                <a:solidFill>
                  <a:srgbClr val="000000"/>
                </a:solidFill>
              </a:rPr>
              <a:t>L’Assemblée  Consulaire de Dakar est </a:t>
            </a:r>
            <a:r>
              <a:rPr lang="fr-FR" sz="2400" dirty="0" smtClean="0">
                <a:solidFill>
                  <a:srgbClr val="000000"/>
                </a:solidFill>
              </a:rPr>
              <a:t>associée </a:t>
            </a:r>
            <a:r>
              <a:rPr lang="fr-FR" sz="2400" dirty="0">
                <a:solidFill>
                  <a:srgbClr val="000000"/>
                </a:solidFill>
              </a:rPr>
              <a:t>à la gestion de l’appareil économique de son ressort géographique par sa participation à de nombreux organismes. c’est ainsi que ses représentants siègent dans plus de cinquante (50) commissions, comités, associations ou conseils d’administration dont les activités s’exercent dans les domaines  les plus divers ; social, tourisme, transport et télécommunications, enseignement, affaires culturelles, financier, douanier et économique</a:t>
            </a:r>
            <a:r>
              <a:rPr lang="fr-FR" sz="2400" dirty="0" smtClean="0">
                <a:solidFill>
                  <a:srgbClr val="000000"/>
                </a:solidFill>
              </a:rPr>
              <a:t>.</a:t>
            </a:r>
            <a:endParaRPr lang="fr-FR" sz="2400" dirty="0"/>
          </a:p>
        </p:txBody>
      </p:sp>
      <p:sp>
        <p:nvSpPr>
          <p:cNvPr id="8" name="Rectangle 7"/>
          <p:cNvSpPr/>
          <p:nvPr/>
        </p:nvSpPr>
        <p:spPr>
          <a:xfrm>
            <a:off x="1656184" y="44624"/>
            <a:ext cx="7596336" cy="1138773"/>
          </a:xfrm>
          <a:prstGeom prst="rect">
            <a:avLst/>
          </a:prstGeom>
          <a:noFill/>
        </p:spPr>
        <p:txBody>
          <a:bodyPr wrap="square" lIns="91440" tIns="45720" rIns="91440" bIns="45720">
            <a:spAutoFit/>
          </a:bodyPr>
          <a:lstStyle/>
          <a:p>
            <a:r>
              <a:rPr lang="fr-FR" sz="3400" b="1" cap="none" spc="50" dirty="0" smtClean="0">
                <a:ln w="9525" cmpd="sng">
                  <a:noFill/>
                  <a:prstDash val="solid"/>
                </a:ln>
                <a:solidFill>
                  <a:srgbClr val="0070C0"/>
                </a:solidFill>
                <a:effectLst>
                  <a:glow rad="38100">
                    <a:schemeClr val="accent1">
                      <a:alpha val="40000"/>
                    </a:schemeClr>
                  </a:glow>
                </a:effectLst>
              </a:rPr>
              <a:t>RELATIONS AVEC LES POUVOIRS PUBLICS (CENTRAUX ET LOCAUX)</a:t>
            </a:r>
            <a:endParaRPr lang="fr-FR" sz="3400" b="1" cap="none" spc="50" dirty="0">
              <a:ln w="9525" cmpd="sng">
                <a:noFill/>
                <a:prstDash val="solid"/>
              </a:ln>
              <a:solidFill>
                <a:srgbClr val="0070C0"/>
              </a:solidFill>
              <a:effectLst>
                <a:glow rad="38100">
                  <a:schemeClr val="accent1">
                    <a:alpha val="40000"/>
                  </a:schemeClr>
                </a:glow>
              </a:effectLst>
            </a:endParaRPr>
          </a:p>
        </p:txBody>
      </p:sp>
    </p:spTree>
    <p:extLst>
      <p:ext uri="{BB962C8B-B14F-4D97-AF65-F5344CB8AC3E}">
        <p14:creationId xmlns:p14="http://schemas.microsoft.com/office/powerpoint/2010/main" xmlns="" val="33385453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2572B2-E491-4D5C-9AF4-7ED72CB20A8C}" type="slidenum">
              <a:rPr lang="fr-FR" smtClean="0"/>
              <a:pPr/>
              <a:t>23</a:t>
            </a:fld>
            <a:endParaRPr lang="fr-FR" dirty="0"/>
          </a:p>
        </p:txBody>
      </p:sp>
      <p:pic>
        <p:nvPicPr>
          <p:cNvPr id="9" name="Espace réservé du contenu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5496" y="83893"/>
            <a:ext cx="1512168" cy="1184867"/>
          </a:xfrm>
          <a:prstGeom prst="roundRect">
            <a:avLst>
              <a:gd name="adj" fmla="val 16667"/>
            </a:avLst>
          </a:prstGeom>
          <a:ln>
            <a:solidFill>
              <a:schemeClr val="accent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Rectangle 18"/>
          <p:cNvSpPr/>
          <p:nvPr/>
        </p:nvSpPr>
        <p:spPr>
          <a:xfrm>
            <a:off x="165237" y="1712997"/>
            <a:ext cx="8799251" cy="4524315"/>
          </a:xfrm>
          <a:prstGeom prst="rect">
            <a:avLst/>
          </a:prstGeom>
        </p:spPr>
        <p:txBody>
          <a:bodyPr wrap="square">
            <a:spAutoFit/>
          </a:bodyPr>
          <a:lstStyle/>
          <a:p>
            <a:r>
              <a:rPr lang="fr-FR" sz="2400" dirty="0" smtClean="0"/>
              <a:t>Collaboration avec les collectivités locales pour développer un service de proximité concernant les formalités et la formation:</a:t>
            </a:r>
          </a:p>
          <a:p>
            <a:pPr marL="800100" lvl="1" indent="-342900">
              <a:buFont typeface="Wingdings" panose="05000000000000000000" pitchFamily="2" charset="2"/>
              <a:buChar char="§"/>
            </a:pPr>
            <a:r>
              <a:rPr lang="fr-FR" sz="2400" dirty="0" smtClean="0"/>
              <a:t>Antenne de Rufisque</a:t>
            </a:r>
          </a:p>
          <a:p>
            <a:pPr marL="800100" lvl="1" indent="-342900">
              <a:buFont typeface="Wingdings" panose="05000000000000000000" pitchFamily="2" charset="2"/>
              <a:buChar char="§"/>
            </a:pPr>
            <a:r>
              <a:rPr lang="fr-FR" sz="2400" dirty="0" smtClean="0"/>
              <a:t>Antenne </a:t>
            </a:r>
            <a:r>
              <a:rPr lang="fr-FR" sz="2400" dirty="0"/>
              <a:t>de </a:t>
            </a:r>
            <a:r>
              <a:rPr lang="fr-FR" sz="2400" dirty="0" smtClean="0"/>
              <a:t>Guédiawaye</a:t>
            </a:r>
          </a:p>
          <a:p>
            <a:pPr marL="800100" lvl="1" indent="-342900">
              <a:buFont typeface="Wingdings" panose="05000000000000000000" pitchFamily="2" charset="2"/>
              <a:buChar char="§"/>
            </a:pPr>
            <a:r>
              <a:rPr lang="fr-FR" sz="2400" dirty="0" smtClean="0"/>
              <a:t>Antenne des Parcelles Assainies</a:t>
            </a:r>
          </a:p>
          <a:p>
            <a:pPr marL="800100" lvl="1" indent="-342900">
              <a:buFont typeface="Wingdings" panose="05000000000000000000" pitchFamily="2" charset="2"/>
              <a:buChar char="§"/>
            </a:pPr>
            <a:r>
              <a:rPr lang="fr-FR" sz="2400" dirty="0" smtClean="0"/>
              <a:t>Antenne </a:t>
            </a:r>
            <a:r>
              <a:rPr lang="fr-FR" sz="2400" dirty="0"/>
              <a:t>de </a:t>
            </a:r>
            <a:r>
              <a:rPr lang="fr-FR" sz="2400" dirty="0" smtClean="0"/>
              <a:t>Bargny</a:t>
            </a:r>
            <a:endParaRPr lang="fr-FR" sz="2400" dirty="0"/>
          </a:p>
          <a:p>
            <a:pPr marL="800100" lvl="1" indent="-342900">
              <a:buFont typeface="Wingdings" panose="05000000000000000000" pitchFamily="2" charset="2"/>
              <a:buChar char="§"/>
            </a:pPr>
            <a:endParaRPr lang="fr-FR" sz="2400" dirty="0"/>
          </a:p>
          <a:p>
            <a:pPr marL="800100" lvl="1" indent="-342900">
              <a:buFont typeface="Wingdings" panose="05000000000000000000" pitchFamily="2" charset="2"/>
              <a:buChar char="§"/>
            </a:pPr>
            <a:endParaRPr lang="fr-FR" sz="2400" dirty="0" smtClean="0"/>
          </a:p>
          <a:p>
            <a:r>
              <a:rPr lang="fr-FR" sz="2400" dirty="0" smtClean="0"/>
              <a:t>Projet d’identification et de promotion des clusters avec les collectivités locales de:</a:t>
            </a:r>
          </a:p>
          <a:p>
            <a:pPr marL="800100" lvl="1" indent="-342900">
              <a:buFont typeface="Wingdings" panose="05000000000000000000" pitchFamily="2" charset="2"/>
              <a:buChar char="§"/>
            </a:pPr>
            <a:r>
              <a:rPr lang="fr-FR" sz="2400" dirty="0" smtClean="0"/>
              <a:t>Mairie de Thiaroye</a:t>
            </a:r>
          </a:p>
          <a:p>
            <a:pPr marL="800100" lvl="1" indent="-342900">
              <a:buFont typeface="Wingdings" panose="05000000000000000000" pitchFamily="2" charset="2"/>
              <a:buChar char="§"/>
            </a:pPr>
            <a:r>
              <a:rPr lang="fr-FR" sz="2400" dirty="0" smtClean="0"/>
              <a:t>Mairie de Pout</a:t>
            </a:r>
          </a:p>
        </p:txBody>
      </p:sp>
      <p:sp>
        <p:nvSpPr>
          <p:cNvPr id="8" name="Rectangle 7"/>
          <p:cNvSpPr/>
          <p:nvPr/>
        </p:nvSpPr>
        <p:spPr>
          <a:xfrm>
            <a:off x="1656184" y="44624"/>
            <a:ext cx="7596336" cy="1138773"/>
          </a:xfrm>
          <a:prstGeom prst="rect">
            <a:avLst/>
          </a:prstGeom>
          <a:noFill/>
        </p:spPr>
        <p:txBody>
          <a:bodyPr wrap="square" lIns="91440" tIns="45720" rIns="91440" bIns="45720">
            <a:spAutoFit/>
          </a:bodyPr>
          <a:lstStyle/>
          <a:p>
            <a:r>
              <a:rPr lang="fr-FR" sz="3400" b="1" cap="none" spc="50" dirty="0" smtClean="0">
                <a:ln w="9525" cmpd="sng">
                  <a:noFill/>
                  <a:prstDash val="solid"/>
                </a:ln>
                <a:solidFill>
                  <a:srgbClr val="0070C0"/>
                </a:solidFill>
                <a:effectLst>
                  <a:glow rad="38100">
                    <a:schemeClr val="accent1">
                      <a:alpha val="40000"/>
                    </a:schemeClr>
                  </a:glow>
                </a:effectLst>
              </a:rPr>
              <a:t>RELATIONS AVEC LES POUVOIRS PUBLICS (CENTRAUX ET LOCAUX)</a:t>
            </a:r>
            <a:endParaRPr lang="fr-FR" sz="3400" b="1" cap="none" spc="50" dirty="0">
              <a:ln w="9525" cmpd="sng">
                <a:noFill/>
                <a:prstDash val="solid"/>
              </a:ln>
              <a:solidFill>
                <a:srgbClr val="0070C0"/>
              </a:solidFill>
              <a:effectLst>
                <a:glow rad="38100">
                  <a:schemeClr val="accent1">
                    <a:alpha val="40000"/>
                  </a:schemeClr>
                </a:glow>
              </a:effectLst>
            </a:endParaRPr>
          </a:p>
        </p:txBody>
      </p:sp>
    </p:spTree>
    <p:extLst>
      <p:ext uri="{BB962C8B-B14F-4D97-AF65-F5344CB8AC3E}">
        <p14:creationId xmlns:p14="http://schemas.microsoft.com/office/powerpoint/2010/main" xmlns="" val="8032077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2572B2-E491-4D5C-9AF4-7ED72CB20A8C}" type="slidenum">
              <a:rPr lang="fr-FR" smtClean="0"/>
              <a:pPr/>
              <a:t>24</a:t>
            </a:fld>
            <a:endParaRPr lang="fr-FR" dirty="0"/>
          </a:p>
        </p:txBody>
      </p:sp>
      <p:sp>
        <p:nvSpPr>
          <p:cNvPr id="5" name="Rectangle 4"/>
          <p:cNvSpPr/>
          <p:nvPr/>
        </p:nvSpPr>
        <p:spPr>
          <a:xfrm>
            <a:off x="0" y="2292836"/>
            <a:ext cx="9144000" cy="40651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0" y="2274412"/>
            <a:ext cx="9144000" cy="4154984"/>
          </a:xfrm>
          <a:prstGeom prst="rect">
            <a:avLst/>
          </a:prstGeom>
          <a:noFill/>
        </p:spPr>
        <p:txBody>
          <a:bodyPr wrap="square" lIns="91440" tIns="45720" rIns="91440" bIns="45720">
            <a:spAutoFit/>
          </a:bodyPr>
          <a:lstStyle/>
          <a:p>
            <a:pPr algn="ctr"/>
            <a:r>
              <a:rPr lang="fr-FR" sz="6600" dirty="0" smtClean="0">
                <a:solidFill>
                  <a:schemeClr val="bg1"/>
                </a:solidFill>
                <a:latin typeface="Baskerville Old Face" pitchFamily="18" charset="0"/>
              </a:rPr>
              <a:t>SERVICES OFFERTS AU NIVEAU DE LA MAISON DE L’ENTREPRISE</a:t>
            </a:r>
            <a:endParaRPr lang="fr-FR" sz="6600" b="1" cap="none" spc="50" dirty="0">
              <a:ln w="9525" cmpd="sng">
                <a:solidFill>
                  <a:schemeClr val="accent1"/>
                </a:solidFill>
                <a:prstDash val="solid"/>
              </a:ln>
              <a:solidFill>
                <a:schemeClr val="bg1"/>
              </a:solidFill>
              <a:effectLst>
                <a:glow rad="38100">
                  <a:schemeClr val="accent1">
                    <a:alpha val="40000"/>
                  </a:schemeClr>
                </a:glow>
              </a:effectLst>
            </a:endParaRPr>
          </a:p>
        </p:txBody>
      </p:sp>
      <p:pic>
        <p:nvPicPr>
          <p:cNvPr id="7" name="Picture 3" descr="Logo CCIAD"/>
          <p:cNvPicPr>
            <a:picLocks noChangeAspect="1" noChangeArrowheads="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xmlns="" val="0"/>
              </a:ext>
            </a:extLst>
          </a:blip>
          <a:srcRect/>
          <a:stretch>
            <a:fillRect/>
          </a:stretch>
        </p:blipFill>
        <p:spPr bwMode="auto">
          <a:xfrm>
            <a:off x="4946409" y="260648"/>
            <a:ext cx="4018079" cy="130457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pic>
      <p:pic>
        <p:nvPicPr>
          <p:cNvPr id="8" name="Imag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79512" y="190056"/>
            <a:ext cx="2304256" cy="1533378"/>
          </a:xfrm>
          <a:prstGeom prst="rect">
            <a:avLst/>
          </a:prstGeom>
        </p:spPr>
      </p:pic>
    </p:spTree>
    <p:extLst>
      <p:ext uri="{BB962C8B-B14F-4D97-AF65-F5344CB8AC3E}">
        <p14:creationId xmlns:p14="http://schemas.microsoft.com/office/powerpoint/2010/main" xmlns="" val="2178333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2938" y="116632"/>
            <a:ext cx="9144000" cy="949491"/>
          </a:xfrm>
          <a:prstGeom prst="rect">
            <a:avLst/>
          </a:prstGeom>
          <a:noFill/>
        </p:spPr>
        <p:txBody>
          <a:bodyPr wrap="square" rtlCol="0">
            <a:spAutoFit/>
          </a:bodyPr>
          <a:lstStyle/>
          <a:p>
            <a:pPr lvl="0" algn="ctr"/>
            <a:r>
              <a:rPr lang="fr-FR" sz="1970" dirty="0" smtClean="0">
                <a:solidFill>
                  <a:schemeClr val="bg1">
                    <a:lumMod val="50000"/>
                  </a:schemeClr>
                </a:solidFill>
                <a:latin typeface="+mj-lt"/>
              </a:rPr>
              <a:t> </a:t>
            </a:r>
            <a:r>
              <a:rPr lang="fr-FR" sz="3600" b="1" dirty="0" smtClean="0">
                <a:solidFill>
                  <a:srgbClr val="C00000"/>
                </a:solidFill>
              </a:rPr>
              <a:t>Bulletin d’Information Economique (BIE)</a:t>
            </a:r>
            <a:endParaRPr lang="fr-FR" sz="3600" dirty="0" smtClean="0">
              <a:solidFill>
                <a:srgbClr val="C00000"/>
              </a:solidFill>
            </a:endParaRPr>
          </a:p>
          <a:p>
            <a:pPr algn="ctr"/>
            <a:endParaRPr lang="fr-FR" sz="1970" dirty="0" smtClean="0">
              <a:latin typeface="+mj-lt"/>
            </a:endParaRPr>
          </a:p>
        </p:txBody>
      </p:sp>
      <p:sp>
        <p:nvSpPr>
          <p:cNvPr id="5" name="ZoneTexte 4"/>
          <p:cNvSpPr txBox="1"/>
          <p:nvPr/>
        </p:nvSpPr>
        <p:spPr>
          <a:xfrm>
            <a:off x="-19681" y="764704"/>
            <a:ext cx="9144000" cy="2246769"/>
          </a:xfrm>
          <a:prstGeom prst="rect">
            <a:avLst/>
          </a:prstGeom>
          <a:noFill/>
        </p:spPr>
        <p:txBody>
          <a:bodyPr wrap="square" rtlCol="0">
            <a:spAutoFit/>
          </a:bodyPr>
          <a:lstStyle/>
          <a:p>
            <a:pPr lvl="0"/>
            <a:r>
              <a:rPr lang="fr-FR" sz="2000" b="1" dirty="0" smtClean="0">
                <a:solidFill>
                  <a:srgbClr val="C00000"/>
                </a:solidFill>
              </a:rPr>
              <a:t>Mission</a:t>
            </a:r>
            <a:r>
              <a:rPr lang="fr-FR" sz="2000" dirty="0">
                <a:solidFill>
                  <a:srgbClr val="C00000"/>
                </a:solidFill>
              </a:rPr>
              <a:t> :</a:t>
            </a:r>
            <a:r>
              <a:rPr lang="fr-FR" sz="2000" dirty="0">
                <a:solidFill>
                  <a:srgbClr val="000000"/>
                </a:solidFill>
              </a:rPr>
              <a:t> Collecter et publier les informations à caractères économiques intéressant les ressortissants et relayer les activités des acteurs économiques.</a:t>
            </a:r>
          </a:p>
          <a:p>
            <a:pPr lvl="0"/>
            <a:r>
              <a:rPr lang="fr-FR" sz="2000" dirty="0">
                <a:solidFill>
                  <a:srgbClr val="000000"/>
                </a:solidFill>
              </a:rPr>
              <a:t>Le BIE a connu ces dernières années des évolutions assez importantes sur </a:t>
            </a:r>
            <a:r>
              <a:rPr lang="fr-FR" sz="2000" dirty="0" smtClean="0">
                <a:solidFill>
                  <a:srgbClr val="000000"/>
                </a:solidFill>
              </a:rPr>
              <a:t>: le </a:t>
            </a:r>
            <a:r>
              <a:rPr lang="fr-FR" sz="2000" dirty="0">
                <a:solidFill>
                  <a:srgbClr val="000000"/>
                </a:solidFill>
              </a:rPr>
              <a:t>contenu (nouvelles </a:t>
            </a:r>
            <a:r>
              <a:rPr lang="fr-FR" sz="2000" dirty="0" smtClean="0">
                <a:solidFill>
                  <a:srgbClr val="000000"/>
                </a:solidFill>
              </a:rPr>
              <a:t>rubriques): </a:t>
            </a:r>
            <a:r>
              <a:rPr lang="fr-FR" sz="2000" dirty="0">
                <a:solidFill>
                  <a:srgbClr val="000000"/>
                </a:solidFill>
              </a:rPr>
              <a:t> </a:t>
            </a:r>
            <a:endParaRPr lang="fr-FR" sz="2000" dirty="0" smtClean="0">
              <a:solidFill>
                <a:srgbClr val="000000"/>
              </a:solidFill>
            </a:endParaRPr>
          </a:p>
          <a:p>
            <a:pPr lvl="0"/>
            <a:r>
              <a:rPr lang="fr-FR" sz="2000" dirty="0">
                <a:solidFill>
                  <a:srgbClr val="000000"/>
                </a:solidFill>
              </a:rPr>
              <a:t>La parution est devenue hebdomadaire et le tirage est passé de 800 à 1000 </a:t>
            </a:r>
            <a:r>
              <a:rPr lang="fr-FR" sz="2000" dirty="0" smtClean="0">
                <a:solidFill>
                  <a:srgbClr val="000000"/>
                </a:solidFill>
              </a:rPr>
              <a:t>exemplaires</a:t>
            </a:r>
          </a:p>
          <a:p>
            <a:pPr lvl="0"/>
            <a:r>
              <a:rPr lang="fr-FR" sz="2000" dirty="0" smtClean="0">
                <a:solidFill>
                  <a:srgbClr val="000000"/>
                </a:solidFill>
              </a:rPr>
              <a:t>Abonnement: 50 000 F / an</a:t>
            </a:r>
          </a:p>
        </p:txBody>
      </p:sp>
      <p:sp>
        <p:nvSpPr>
          <p:cNvPr id="2" name="ZoneTexte 1"/>
          <p:cNvSpPr txBox="1"/>
          <p:nvPr/>
        </p:nvSpPr>
        <p:spPr>
          <a:xfrm>
            <a:off x="4539063" y="2780928"/>
            <a:ext cx="4425426" cy="4033412"/>
          </a:xfrm>
          <a:prstGeom prst="rect">
            <a:avLst/>
          </a:prstGeom>
          <a:noFill/>
        </p:spPr>
        <p:txBody>
          <a:bodyPr wrap="square" rtlCol="0">
            <a:spAutoFit/>
          </a:bodyPr>
          <a:lstStyle/>
          <a:p>
            <a:pPr marL="342900" lvl="0" indent="-342900">
              <a:buFont typeface="Wingdings" pitchFamily="2" charset="2"/>
              <a:buChar char="§"/>
            </a:pPr>
            <a:r>
              <a:rPr lang="fr-FR" sz="1970" dirty="0">
                <a:solidFill>
                  <a:srgbClr val="C00000"/>
                </a:solidFill>
                <a:latin typeface="+mj-lt"/>
              </a:rPr>
              <a:t>P</a:t>
            </a:r>
            <a:r>
              <a:rPr lang="fr-FR" sz="1970" dirty="0" smtClean="0">
                <a:solidFill>
                  <a:srgbClr val="C00000"/>
                </a:solidFill>
                <a:latin typeface="+mj-lt"/>
              </a:rPr>
              <a:t>oint </a:t>
            </a:r>
            <a:r>
              <a:rPr lang="fr-FR" sz="1970" dirty="0">
                <a:solidFill>
                  <a:srgbClr val="C00000"/>
                </a:solidFill>
                <a:latin typeface="+mj-lt"/>
              </a:rPr>
              <a:t>de </a:t>
            </a:r>
            <a:r>
              <a:rPr lang="fr-FR" sz="1970" dirty="0" smtClean="0">
                <a:solidFill>
                  <a:srgbClr val="C00000"/>
                </a:solidFill>
                <a:latin typeface="+mj-lt"/>
              </a:rPr>
              <a:t>vue</a:t>
            </a:r>
          </a:p>
          <a:p>
            <a:pPr marL="342900" lvl="0" indent="-342900">
              <a:buFont typeface="Wingdings" pitchFamily="2" charset="2"/>
              <a:buChar char="§"/>
            </a:pPr>
            <a:r>
              <a:rPr lang="fr-FR" sz="1970" dirty="0" smtClean="0">
                <a:solidFill>
                  <a:srgbClr val="C00000"/>
                </a:solidFill>
                <a:latin typeface="+mj-lt"/>
              </a:rPr>
              <a:t>Actu </a:t>
            </a:r>
            <a:r>
              <a:rPr lang="fr-FR" sz="1970" dirty="0">
                <a:solidFill>
                  <a:srgbClr val="C00000"/>
                </a:solidFill>
                <a:latin typeface="+mj-lt"/>
              </a:rPr>
              <a:t>Chambre </a:t>
            </a:r>
            <a:r>
              <a:rPr lang="fr-FR" sz="1970" dirty="0" smtClean="0">
                <a:solidFill>
                  <a:srgbClr val="C00000"/>
                </a:solidFill>
                <a:latin typeface="+mj-lt"/>
              </a:rPr>
              <a:t>consulaires</a:t>
            </a:r>
          </a:p>
          <a:p>
            <a:pPr marL="342900" lvl="0" indent="-342900">
              <a:buFont typeface="Wingdings" pitchFamily="2" charset="2"/>
              <a:buChar char="§"/>
            </a:pPr>
            <a:r>
              <a:rPr lang="fr-FR" sz="1970" dirty="0" smtClean="0">
                <a:solidFill>
                  <a:srgbClr val="C00000"/>
                </a:solidFill>
                <a:latin typeface="+mj-lt"/>
              </a:rPr>
              <a:t>Dossiers</a:t>
            </a:r>
          </a:p>
          <a:p>
            <a:pPr marL="342900" lvl="0" indent="-342900">
              <a:buFont typeface="Wingdings" pitchFamily="2" charset="2"/>
              <a:buChar char="§"/>
            </a:pPr>
            <a:r>
              <a:rPr lang="fr-FR" sz="1970" dirty="0" smtClean="0">
                <a:solidFill>
                  <a:srgbClr val="C00000"/>
                </a:solidFill>
                <a:latin typeface="+mj-lt"/>
              </a:rPr>
              <a:t>Actu entreprises</a:t>
            </a:r>
          </a:p>
          <a:p>
            <a:pPr marL="342900" lvl="0" indent="-342900">
              <a:buFont typeface="Wingdings" pitchFamily="2" charset="2"/>
              <a:buChar char="§"/>
            </a:pPr>
            <a:r>
              <a:rPr lang="fr-FR" sz="1970" dirty="0" smtClean="0">
                <a:solidFill>
                  <a:srgbClr val="C00000"/>
                </a:solidFill>
                <a:latin typeface="+mj-lt"/>
              </a:rPr>
              <a:t>Info services</a:t>
            </a:r>
          </a:p>
          <a:p>
            <a:pPr marL="342900" lvl="0" indent="-342900">
              <a:buFont typeface="Wingdings" pitchFamily="2" charset="2"/>
              <a:buChar char="§"/>
            </a:pPr>
            <a:r>
              <a:rPr lang="fr-FR" sz="1970" dirty="0" smtClean="0">
                <a:solidFill>
                  <a:srgbClr val="C00000"/>
                </a:solidFill>
                <a:latin typeface="+mj-lt"/>
              </a:rPr>
              <a:t>Info pratiques</a:t>
            </a:r>
          </a:p>
          <a:p>
            <a:pPr marL="342900" lvl="0" indent="-342900">
              <a:buFont typeface="Wingdings" pitchFamily="2" charset="2"/>
              <a:buChar char="§"/>
            </a:pPr>
            <a:r>
              <a:rPr lang="fr-FR" sz="1970" dirty="0">
                <a:solidFill>
                  <a:srgbClr val="C00000"/>
                </a:solidFill>
              </a:rPr>
              <a:t>Annonces légales et sur les appels d’offres</a:t>
            </a:r>
          </a:p>
          <a:p>
            <a:pPr marL="342900" lvl="0" indent="-342900">
              <a:buFont typeface="Wingdings" pitchFamily="2" charset="2"/>
              <a:buChar char="§"/>
            </a:pPr>
            <a:r>
              <a:rPr lang="fr-FR" sz="1970" dirty="0">
                <a:solidFill>
                  <a:srgbClr val="C00000"/>
                </a:solidFill>
              </a:rPr>
              <a:t>Publication de numéros  spéciaux  Industrie, TIC, Tourisme, Bureautique, Banque, Assurance, Froid Climatisation, etc.</a:t>
            </a:r>
          </a:p>
          <a:p>
            <a:pPr marL="342900" lvl="0" indent="-342900">
              <a:buFont typeface="Wingdings" pitchFamily="2" charset="2"/>
              <a:buChar char="§"/>
            </a:pPr>
            <a:endParaRPr lang="fr-FR" sz="1970" dirty="0" smtClean="0">
              <a:solidFill>
                <a:srgbClr val="C00000"/>
              </a:solidFill>
              <a:latin typeface="+mj-lt"/>
            </a:endParaRPr>
          </a:p>
        </p:txBody>
      </p:sp>
      <p:sp>
        <p:nvSpPr>
          <p:cNvPr id="9" name="Espace réservé du numéro de diapositive 2"/>
          <p:cNvSpPr txBox="1">
            <a:spLocks/>
          </p:cNvSpPr>
          <p:nvPr/>
        </p:nvSpPr>
        <p:spPr>
          <a:xfrm>
            <a:off x="3779912" y="6291551"/>
            <a:ext cx="1828800" cy="365125"/>
          </a:xfrm>
          <a:prstGeom prst="rect">
            <a:avLst/>
          </a:prstGeom>
        </p:spPr>
        <p:txBody>
          <a:bodyPr vert="horz" lIns="91440" tIns="45720" rIns="91440" bIns="45720" rtlCol="0" anchor="ctr"/>
          <a:lstStyle>
            <a:defPPr>
              <a:defRPr lang="fr-FR"/>
            </a:defPPr>
            <a:lvl1pPr marL="0" algn="ctr" defTabSz="914400" rtl="0" eaLnBrk="1" latinLnBrk="0" hangingPunct="1">
              <a:defRPr sz="12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2572B2-E491-4D5C-9AF4-7ED72CB20A8C}" type="slidenum">
              <a:rPr lang="fr-FR" sz="2000" smtClean="0">
                <a:solidFill>
                  <a:srgbClr val="FF0000"/>
                </a:solidFill>
              </a:rPr>
              <a:pPr/>
              <a:t>25</a:t>
            </a:fld>
            <a:endParaRPr lang="fr-FR" sz="2000" dirty="0">
              <a:solidFill>
                <a:srgbClr val="FF0000"/>
              </a:solidFill>
            </a:endParaRPr>
          </a:p>
        </p:txBody>
      </p:sp>
      <p:pic>
        <p:nvPicPr>
          <p:cNvPr id="8" name="Picture 3" descr="H:\bi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0624" y="3152019"/>
            <a:ext cx="3168352" cy="366135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719375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0"/>
            <a:ext cx="9144000" cy="646331"/>
          </a:xfrm>
          <a:prstGeom prst="rect">
            <a:avLst/>
          </a:prstGeom>
          <a:noFill/>
        </p:spPr>
        <p:txBody>
          <a:bodyPr wrap="square" rtlCol="0">
            <a:spAutoFit/>
          </a:bodyPr>
          <a:lstStyle/>
          <a:p>
            <a:pPr algn="ctr"/>
            <a:r>
              <a:rPr lang="fr-FR" sz="1970" dirty="0" smtClean="0">
                <a:solidFill>
                  <a:schemeClr val="bg1">
                    <a:lumMod val="50000"/>
                  </a:schemeClr>
                </a:solidFill>
                <a:latin typeface="+mj-lt"/>
              </a:rPr>
              <a:t> </a:t>
            </a:r>
            <a:r>
              <a:rPr lang="fr-FR" sz="3600" dirty="0" smtClean="0">
                <a:solidFill>
                  <a:srgbClr val="002060"/>
                </a:solidFill>
                <a:latin typeface="Antique Olive Compact" pitchFamily="34" charset="0"/>
              </a:rPr>
              <a:t>OBSERVATOIRE ECONOMIQUE</a:t>
            </a:r>
            <a:endParaRPr lang="fr-FR" sz="1970" dirty="0" smtClean="0">
              <a:solidFill>
                <a:srgbClr val="002060"/>
              </a:solidFill>
              <a:latin typeface="+mj-lt"/>
            </a:endParaRPr>
          </a:p>
        </p:txBody>
      </p:sp>
      <p:sp>
        <p:nvSpPr>
          <p:cNvPr id="7" name="ZoneTexte 6"/>
          <p:cNvSpPr txBox="1"/>
          <p:nvPr/>
        </p:nvSpPr>
        <p:spPr>
          <a:xfrm>
            <a:off x="-14745" y="646331"/>
            <a:ext cx="9158745" cy="1608133"/>
          </a:xfrm>
          <a:prstGeom prst="rect">
            <a:avLst/>
          </a:prstGeom>
          <a:noFill/>
        </p:spPr>
        <p:txBody>
          <a:bodyPr wrap="square" rtlCol="0">
            <a:spAutoFit/>
          </a:bodyPr>
          <a:lstStyle/>
          <a:p>
            <a:r>
              <a:rPr lang="fr-FR" sz="1970" dirty="0">
                <a:solidFill>
                  <a:srgbClr val="000000"/>
                </a:solidFill>
                <a:latin typeface="+mj-lt"/>
              </a:rPr>
              <a:t>Crée en fin 2007, l’Observatoire Economique est un outil d’analyse et de production de l’information économique en vue de répondre aux besoins des opérateurs économiques.</a:t>
            </a:r>
          </a:p>
          <a:p>
            <a:r>
              <a:rPr lang="fr-FR" sz="1970" b="1" dirty="0">
                <a:solidFill>
                  <a:srgbClr val="000000"/>
                </a:solidFill>
                <a:latin typeface="+mj-lt"/>
              </a:rPr>
              <a:t>Missions : </a:t>
            </a:r>
            <a:r>
              <a:rPr lang="fr-FR" sz="1970" dirty="0">
                <a:solidFill>
                  <a:srgbClr val="000000"/>
                </a:solidFill>
                <a:latin typeface="+mj-lt"/>
              </a:rPr>
              <a:t>Produire une information économique pertinente, accompagner les entreprises et les décideurs et attirer l’attention des </a:t>
            </a:r>
            <a:r>
              <a:rPr lang="fr-FR" sz="1970" dirty="0" smtClean="0">
                <a:solidFill>
                  <a:srgbClr val="000000"/>
                </a:solidFill>
                <a:latin typeface="+mj-lt"/>
              </a:rPr>
              <a:t>investisseurs.</a:t>
            </a:r>
            <a:endParaRPr lang="fr-FR" sz="1970" dirty="0">
              <a:solidFill>
                <a:srgbClr val="000000"/>
              </a:solidFill>
              <a:latin typeface="+mj-lt"/>
            </a:endParaRPr>
          </a:p>
        </p:txBody>
      </p:sp>
      <p:sp>
        <p:nvSpPr>
          <p:cNvPr id="5" name="Espace réservé du numéro de diapositive 2"/>
          <p:cNvSpPr txBox="1">
            <a:spLocks/>
          </p:cNvSpPr>
          <p:nvPr/>
        </p:nvSpPr>
        <p:spPr>
          <a:xfrm>
            <a:off x="3779912" y="6291551"/>
            <a:ext cx="1828800" cy="365125"/>
          </a:xfrm>
          <a:prstGeom prst="rect">
            <a:avLst/>
          </a:prstGeom>
        </p:spPr>
        <p:txBody>
          <a:bodyPr vert="horz" lIns="91440" tIns="45720" rIns="91440" bIns="45720" rtlCol="0" anchor="ctr"/>
          <a:lstStyle>
            <a:defPPr>
              <a:defRPr lang="fr-FR"/>
            </a:defPPr>
            <a:lvl1pPr marL="0" algn="ctr" defTabSz="914400" rtl="0" eaLnBrk="1" latinLnBrk="0" hangingPunct="1">
              <a:defRPr sz="12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2572B2-E491-4D5C-9AF4-7ED72CB20A8C}" type="slidenum">
              <a:rPr lang="fr-FR" sz="2000" smtClean="0">
                <a:solidFill>
                  <a:srgbClr val="FF0000"/>
                </a:solidFill>
              </a:rPr>
              <a:pPr/>
              <a:t>26</a:t>
            </a:fld>
            <a:endParaRPr lang="fr-FR" sz="2000" dirty="0">
              <a:solidFill>
                <a:srgbClr val="FF0000"/>
              </a:solidFill>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98162" y="2348880"/>
            <a:ext cx="3137734" cy="4437111"/>
          </a:xfrm>
          <a:prstGeom prst="snip2DiagRect">
            <a:avLst/>
          </a:prstGeom>
          <a:solidFill>
            <a:srgbClr val="FFFFFF">
              <a:shade val="85000"/>
            </a:srgbClr>
          </a:solidFill>
          <a:ln w="28575" cap="sq">
            <a:solidFill>
              <a:schemeClr val="accent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26" name="Picture 2" descr="C:\Users\Elitebook 850\Pictures\DOSSIER ECONOMIQUE 201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36096" y="2348881"/>
            <a:ext cx="3164948" cy="4437110"/>
          </a:xfrm>
          <a:prstGeom prst="snip2DiagRect">
            <a:avLst/>
          </a:prstGeom>
          <a:solidFill>
            <a:srgbClr val="FFFFFF">
              <a:shade val="85000"/>
            </a:srgbClr>
          </a:solidFill>
          <a:ln w="28575" cap="sq">
            <a:solidFill>
              <a:schemeClr val="accent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xmlns="" val="170322830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0"/>
            <a:ext cx="9144000" cy="523220"/>
          </a:xfrm>
          <a:prstGeom prst="rect">
            <a:avLst/>
          </a:prstGeom>
          <a:noFill/>
        </p:spPr>
        <p:txBody>
          <a:bodyPr wrap="square" rtlCol="0">
            <a:spAutoFit/>
          </a:bodyPr>
          <a:lstStyle/>
          <a:p>
            <a:pPr algn="ctr"/>
            <a:r>
              <a:rPr lang="fr-FR" sz="2800" dirty="0" smtClean="0">
                <a:latin typeface="Antique Olive Compact"/>
              </a:rPr>
              <a:t> CENTRE DE DOCUMENTATION ET DES ARCHIVES</a:t>
            </a:r>
          </a:p>
        </p:txBody>
      </p:sp>
      <p:sp>
        <p:nvSpPr>
          <p:cNvPr id="5" name="Espace réservé du numéro de diapositive 2"/>
          <p:cNvSpPr txBox="1">
            <a:spLocks/>
          </p:cNvSpPr>
          <p:nvPr/>
        </p:nvSpPr>
        <p:spPr>
          <a:xfrm>
            <a:off x="3779912" y="6376243"/>
            <a:ext cx="1828800" cy="365125"/>
          </a:xfrm>
          <a:prstGeom prst="rect">
            <a:avLst/>
          </a:prstGeom>
        </p:spPr>
        <p:txBody>
          <a:bodyPr vert="horz" lIns="91440" tIns="45720" rIns="91440" bIns="45720" rtlCol="0" anchor="ctr"/>
          <a:lstStyle>
            <a:defPPr>
              <a:defRPr lang="fr-FR"/>
            </a:defPPr>
            <a:lvl1pPr marL="0" algn="ctr" defTabSz="914400" rtl="0" eaLnBrk="1" latinLnBrk="0" hangingPunct="1">
              <a:defRPr sz="12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2572B2-E491-4D5C-9AF4-7ED72CB20A8C}" type="slidenum">
              <a:rPr lang="fr-FR" sz="2000" smtClean="0">
                <a:solidFill>
                  <a:srgbClr val="FF0000"/>
                </a:solidFill>
              </a:rPr>
              <a:pPr/>
              <a:t>27</a:t>
            </a:fld>
            <a:endParaRPr lang="fr-FR" sz="2000" dirty="0">
              <a:solidFill>
                <a:srgbClr val="FF0000"/>
              </a:solidFill>
            </a:endParaRPr>
          </a:p>
        </p:txBody>
      </p:sp>
      <p:pic>
        <p:nvPicPr>
          <p:cNvPr id="2" name="Imag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707212"/>
            <a:ext cx="4253831" cy="2830731"/>
          </a:xfrm>
          <a:prstGeom prst="rect">
            <a:avLst/>
          </a:prstGeom>
        </p:spPr>
      </p:pic>
      <p:sp>
        <p:nvSpPr>
          <p:cNvPr id="4" name="ZoneTexte 3"/>
          <p:cNvSpPr txBox="1"/>
          <p:nvPr/>
        </p:nvSpPr>
        <p:spPr>
          <a:xfrm>
            <a:off x="4355976" y="1135192"/>
            <a:ext cx="4813443" cy="2308324"/>
          </a:xfrm>
          <a:prstGeom prst="rect">
            <a:avLst/>
          </a:prstGeom>
          <a:noFill/>
        </p:spPr>
        <p:txBody>
          <a:bodyPr wrap="square" rtlCol="0">
            <a:spAutoFit/>
          </a:bodyPr>
          <a:lstStyle/>
          <a:p>
            <a:r>
              <a:rPr lang="fr-FR" sz="2400" dirty="0" smtClean="0"/>
              <a:t>Le centre dispose d’une base de données, contenant les références de textes législatifs et réglementaires, publiés dans le journal officiel de la République du Sénégal: 9702 </a:t>
            </a:r>
          </a:p>
        </p:txBody>
      </p:sp>
      <p:sp>
        <p:nvSpPr>
          <p:cNvPr id="6" name="Rectangle 5"/>
          <p:cNvSpPr/>
          <p:nvPr/>
        </p:nvSpPr>
        <p:spPr>
          <a:xfrm>
            <a:off x="122312" y="3803556"/>
            <a:ext cx="8770168" cy="1569660"/>
          </a:xfrm>
          <a:prstGeom prst="rect">
            <a:avLst/>
          </a:prstGeom>
        </p:spPr>
        <p:txBody>
          <a:bodyPr wrap="square">
            <a:spAutoFit/>
          </a:bodyPr>
          <a:lstStyle/>
          <a:p>
            <a:r>
              <a:rPr lang="fr-FR" sz="2400" dirty="0" smtClean="0"/>
              <a:t>Le fond documentaire du centre est essentiellement composé de monographies et de revues spécialisées.</a:t>
            </a:r>
          </a:p>
          <a:p>
            <a:endParaRPr lang="fr-FR" sz="2400" dirty="0" smtClean="0"/>
          </a:p>
          <a:p>
            <a:r>
              <a:rPr lang="fr-FR" sz="2400" dirty="0" smtClean="0"/>
              <a:t>Fréquence </a:t>
            </a:r>
            <a:r>
              <a:rPr lang="fr-FR" sz="2400" dirty="0"/>
              <a:t>de la documentation: 300 à 500 personnes par mois</a:t>
            </a:r>
          </a:p>
        </p:txBody>
      </p:sp>
    </p:spTree>
    <p:extLst>
      <p:ext uri="{BB962C8B-B14F-4D97-AF65-F5344CB8AC3E}">
        <p14:creationId xmlns:p14="http://schemas.microsoft.com/office/powerpoint/2010/main" xmlns="" val="1439215829"/>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0"/>
            <a:ext cx="9144000" cy="707886"/>
          </a:xfrm>
          <a:prstGeom prst="rect">
            <a:avLst/>
          </a:prstGeom>
          <a:noFill/>
        </p:spPr>
        <p:txBody>
          <a:bodyPr wrap="square" rtlCol="0">
            <a:spAutoFit/>
          </a:bodyPr>
          <a:lstStyle/>
          <a:p>
            <a:pPr algn="ctr"/>
            <a:r>
              <a:rPr lang="fr-FR" sz="4000" b="1" dirty="0" smtClean="0">
                <a:solidFill>
                  <a:srgbClr val="C00000"/>
                </a:solidFill>
                <a:latin typeface="+mj-lt"/>
              </a:rPr>
              <a:t> FICHIER CONSULAIRE</a:t>
            </a:r>
          </a:p>
        </p:txBody>
      </p:sp>
      <p:sp>
        <p:nvSpPr>
          <p:cNvPr id="5" name="Espace réservé du numéro de diapositive 2"/>
          <p:cNvSpPr txBox="1">
            <a:spLocks/>
          </p:cNvSpPr>
          <p:nvPr/>
        </p:nvSpPr>
        <p:spPr>
          <a:xfrm>
            <a:off x="4399384" y="6291551"/>
            <a:ext cx="1828800" cy="365125"/>
          </a:xfrm>
          <a:prstGeom prst="rect">
            <a:avLst/>
          </a:prstGeom>
        </p:spPr>
        <p:txBody>
          <a:bodyPr vert="horz" lIns="91440" tIns="45720" rIns="91440" bIns="45720" rtlCol="0" anchor="ctr"/>
          <a:lstStyle>
            <a:defPPr>
              <a:defRPr lang="fr-FR"/>
            </a:defPPr>
            <a:lvl1pPr marL="0" algn="ctr" defTabSz="914400" rtl="0" eaLnBrk="1" latinLnBrk="0" hangingPunct="1">
              <a:defRPr sz="12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2572B2-E491-4D5C-9AF4-7ED72CB20A8C}" type="slidenum">
              <a:rPr lang="fr-FR" sz="2000" smtClean="0">
                <a:solidFill>
                  <a:srgbClr val="FF0000"/>
                </a:solidFill>
              </a:rPr>
              <a:pPr/>
              <a:t>28</a:t>
            </a:fld>
            <a:endParaRPr lang="fr-FR" sz="2000" dirty="0">
              <a:solidFill>
                <a:srgbClr val="FF0000"/>
              </a:solidFill>
            </a:endParaRPr>
          </a:p>
        </p:txBody>
      </p:sp>
      <p:pic>
        <p:nvPicPr>
          <p:cNvPr id="2050" name="Picture 2" descr="E:\Couverture_Repertoire_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07270" y="627811"/>
            <a:ext cx="4379308" cy="623018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46811126"/>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2"/>
          <p:cNvSpPr txBox="1">
            <a:spLocks/>
          </p:cNvSpPr>
          <p:nvPr/>
        </p:nvSpPr>
        <p:spPr>
          <a:xfrm>
            <a:off x="4399384" y="6291551"/>
            <a:ext cx="1828800" cy="365125"/>
          </a:xfrm>
          <a:prstGeom prst="rect">
            <a:avLst/>
          </a:prstGeom>
        </p:spPr>
        <p:txBody>
          <a:bodyPr vert="horz" lIns="91440" tIns="45720" rIns="91440" bIns="45720" rtlCol="0" anchor="ctr"/>
          <a:lstStyle>
            <a:defPPr>
              <a:defRPr lang="fr-FR"/>
            </a:defPPr>
            <a:lvl1pPr marL="0" algn="ctr" defTabSz="914400" rtl="0" eaLnBrk="1" latinLnBrk="0" hangingPunct="1">
              <a:defRPr sz="12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2572B2-E491-4D5C-9AF4-7ED72CB20A8C}" type="slidenum">
              <a:rPr lang="fr-FR" sz="2000" smtClean="0">
                <a:solidFill>
                  <a:srgbClr val="FF0000"/>
                </a:solidFill>
              </a:rPr>
              <a:pPr/>
              <a:t>29</a:t>
            </a:fld>
            <a:endParaRPr lang="fr-FR" sz="2000" dirty="0">
              <a:solidFill>
                <a:srgbClr val="FF0000"/>
              </a:solidFill>
            </a:endParaRPr>
          </a:p>
        </p:txBody>
      </p:sp>
      <p:pic>
        <p:nvPicPr>
          <p:cNvPr id="3074" name="Picture 2" descr="E:\EC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71736" y="615061"/>
            <a:ext cx="4401624" cy="624293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ZoneTexte 8"/>
          <p:cNvSpPr txBox="1"/>
          <p:nvPr/>
        </p:nvSpPr>
        <p:spPr>
          <a:xfrm>
            <a:off x="0" y="13686"/>
            <a:ext cx="9130820" cy="646331"/>
          </a:xfrm>
          <a:prstGeom prst="rect">
            <a:avLst/>
          </a:prstGeom>
          <a:noFill/>
        </p:spPr>
        <p:txBody>
          <a:bodyPr wrap="square" rtlCol="0">
            <a:spAutoFit/>
          </a:bodyPr>
          <a:lstStyle/>
          <a:p>
            <a:pPr algn="ctr"/>
            <a:r>
              <a:rPr lang="fr-FR" sz="3600" b="1" dirty="0" smtClean="0">
                <a:solidFill>
                  <a:srgbClr val="C00000"/>
                </a:solidFill>
                <a:latin typeface="+mj-lt"/>
              </a:rPr>
              <a:t> ESPACE DU CREATEUR D’ENTREPRISE</a:t>
            </a:r>
          </a:p>
        </p:txBody>
      </p:sp>
    </p:spTree>
    <p:extLst>
      <p:ext uri="{BB962C8B-B14F-4D97-AF65-F5344CB8AC3E}">
        <p14:creationId xmlns:p14="http://schemas.microsoft.com/office/powerpoint/2010/main" xmlns="" val="1846811126"/>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2572B2-E491-4D5C-9AF4-7ED72CB20A8C}" type="slidenum">
              <a:rPr lang="fr-FR" smtClean="0"/>
              <a:pPr/>
              <a:t>3</a:t>
            </a:fld>
            <a:endParaRPr lang="fr-FR" dirty="0"/>
          </a:p>
        </p:txBody>
      </p:sp>
      <p:sp>
        <p:nvSpPr>
          <p:cNvPr id="5" name="Rectangle 4"/>
          <p:cNvSpPr/>
          <p:nvPr/>
        </p:nvSpPr>
        <p:spPr>
          <a:xfrm>
            <a:off x="0" y="2924944"/>
            <a:ext cx="9144000" cy="1872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0" y="3068960"/>
            <a:ext cx="9144000" cy="1569660"/>
          </a:xfrm>
          <a:prstGeom prst="rect">
            <a:avLst/>
          </a:prstGeom>
          <a:noFill/>
        </p:spPr>
        <p:txBody>
          <a:bodyPr wrap="square" lIns="91440" tIns="45720" rIns="91440" bIns="45720">
            <a:spAutoFit/>
          </a:bodyPr>
          <a:lstStyle/>
          <a:p>
            <a:pPr algn="ctr"/>
            <a:r>
              <a:rPr lang="fr-FR" sz="9600"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STATUTS</a:t>
            </a:r>
            <a:endParaRPr lang="fr-FR" sz="9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7" name="Picture 3" descr="Logo CCIAD"/>
          <p:cNvPicPr>
            <a:picLocks noChangeAspect="1" noChangeArrowheads="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xmlns="" val="0"/>
              </a:ext>
            </a:extLst>
          </a:blip>
          <a:srcRect/>
          <a:stretch>
            <a:fillRect/>
          </a:stretch>
        </p:blipFill>
        <p:spPr bwMode="auto">
          <a:xfrm>
            <a:off x="4946409" y="396237"/>
            <a:ext cx="4018079" cy="130457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pic>
      <p:pic>
        <p:nvPicPr>
          <p:cNvPr id="8" name="Imag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79512" y="190056"/>
            <a:ext cx="2304256" cy="1533378"/>
          </a:xfrm>
          <a:prstGeom prst="rect">
            <a:avLst/>
          </a:prstGeom>
        </p:spPr>
      </p:pic>
    </p:spTree>
    <p:extLst>
      <p:ext uri="{BB962C8B-B14F-4D97-AF65-F5344CB8AC3E}">
        <p14:creationId xmlns:p14="http://schemas.microsoft.com/office/powerpoint/2010/main" xmlns="" val="37108914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0"/>
            <a:ext cx="9144000" cy="646331"/>
          </a:xfrm>
          <a:prstGeom prst="rect">
            <a:avLst/>
          </a:prstGeom>
          <a:noFill/>
        </p:spPr>
        <p:txBody>
          <a:bodyPr wrap="square" rtlCol="0">
            <a:spAutoFit/>
          </a:bodyPr>
          <a:lstStyle/>
          <a:p>
            <a:pPr algn="ctr"/>
            <a:r>
              <a:rPr lang="fr-FR" sz="2800" dirty="0" smtClean="0">
                <a:latin typeface="Antique Olive Compact"/>
              </a:rPr>
              <a:t> </a:t>
            </a:r>
            <a:r>
              <a:rPr lang="fr-FR" sz="3600" b="1" dirty="0" smtClean="0">
                <a:solidFill>
                  <a:schemeClr val="tx2">
                    <a:lumMod val="60000"/>
                    <a:lumOff val="40000"/>
                  </a:schemeClr>
                </a:solidFill>
                <a:latin typeface="Antique Olive Compact"/>
              </a:rPr>
              <a:t>CENTRE DE FORMATION CONSULAIRE</a:t>
            </a:r>
          </a:p>
        </p:txBody>
      </p:sp>
      <p:sp>
        <p:nvSpPr>
          <p:cNvPr id="5" name="Espace réservé du numéro de diapositive 2"/>
          <p:cNvSpPr txBox="1">
            <a:spLocks/>
          </p:cNvSpPr>
          <p:nvPr/>
        </p:nvSpPr>
        <p:spPr>
          <a:xfrm>
            <a:off x="4399384" y="6291551"/>
            <a:ext cx="1828800" cy="365125"/>
          </a:xfrm>
          <a:prstGeom prst="rect">
            <a:avLst/>
          </a:prstGeom>
        </p:spPr>
        <p:txBody>
          <a:bodyPr vert="horz" lIns="91440" tIns="45720" rIns="91440" bIns="45720" rtlCol="0" anchor="ctr"/>
          <a:lstStyle>
            <a:defPPr>
              <a:defRPr lang="fr-FR"/>
            </a:defPPr>
            <a:lvl1pPr marL="0" algn="ctr" defTabSz="914400" rtl="0" eaLnBrk="1" latinLnBrk="0" hangingPunct="1">
              <a:defRPr sz="12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2572B2-E491-4D5C-9AF4-7ED72CB20A8C}" type="slidenum">
              <a:rPr lang="fr-FR" sz="2000" smtClean="0">
                <a:solidFill>
                  <a:srgbClr val="FF0000"/>
                </a:solidFill>
              </a:rPr>
              <a:pPr/>
              <a:t>30</a:t>
            </a:fld>
            <a:endParaRPr lang="fr-FR" sz="2000" dirty="0">
              <a:solidFill>
                <a:srgbClr val="FF0000"/>
              </a:solidFill>
            </a:endParaRPr>
          </a:p>
        </p:txBody>
      </p:sp>
      <p:pic>
        <p:nvPicPr>
          <p:cNvPr id="4099" name="Picture 3" descr="E:\CFC.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98861" y="533631"/>
            <a:ext cx="4387717" cy="625473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12162757"/>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2"/>
          <p:cNvSpPr txBox="1">
            <a:spLocks/>
          </p:cNvSpPr>
          <p:nvPr/>
        </p:nvSpPr>
        <p:spPr>
          <a:xfrm>
            <a:off x="4399384" y="6291551"/>
            <a:ext cx="1828800" cy="365125"/>
          </a:xfrm>
          <a:prstGeom prst="rect">
            <a:avLst/>
          </a:prstGeom>
        </p:spPr>
        <p:txBody>
          <a:bodyPr vert="horz" lIns="91440" tIns="45720" rIns="91440" bIns="45720" rtlCol="0" anchor="ctr"/>
          <a:lstStyle>
            <a:defPPr>
              <a:defRPr lang="fr-FR"/>
            </a:defPPr>
            <a:lvl1pPr marL="0" algn="ctr" defTabSz="914400" rtl="0" eaLnBrk="1" latinLnBrk="0" hangingPunct="1">
              <a:defRPr sz="12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2572B2-E491-4D5C-9AF4-7ED72CB20A8C}" type="slidenum">
              <a:rPr lang="fr-FR" sz="2000" smtClean="0">
                <a:solidFill>
                  <a:srgbClr val="FF0000"/>
                </a:solidFill>
              </a:rPr>
              <a:pPr/>
              <a:t>31</a:t>
            </a:fld>
            <a:endParaRPr lang="fr-FR" sz="2000" dirty="0">
              <a:solidFill>
                <a:srgbClr val="FF0000"/>
              </a:solidFill>
            </a:endParaRPr>
          </a:p>
        </p:txBody>
      </p:sp>
      <p:sp>
        <p:nvSpPr>
          <p:cNvPr id="9" name="ZoneTexte 8"/>
          <p:cNvSpPr txBox="1"/>
          <p:nvPr/>
        </p:nvSpPr>
        <p:spPr>
          <a:xfrm>
            <a:off x="0" y="0"/>
            <a:ext cx="9144000" cy="523220"/>
          </a:xfrm>
          <a:prstGeom prst="rect">
            <a:avLst/>
          </a:prstGeom>
          <a:noFill/>
        </p:spPr>
        <p:txBody>
          <a:bodyPr wrap="square" rtlCol="0">
            <a:spAutoFit/>
          </a:bodyPr>
          <a:lstStyle/>
          <a:p>
            <a:pPr algn="ctr"/>
            <a:r>
              <a:rPr lang="fr-FR" sz="2800" b="1" dirty="0" smtClean="0">
                <a:solidFill>
                  <a:schemeClr val="tx2">
                    <a:lumMod val="60000"/>
                    <a:lumOff val="40000"/>
                  </a:schemeClr>
                </a:solidFill>
                <a:latin typeface="Antique Olive Compact"/>
              </a:rPr>
              <a:t>CENTRE DE FORMALITES DES ENTREPRISES</a:t>
            </a:r>
          </a:p>
        </p:txBody>
      </p:sp>
      <p:pic>
        <p:nvPicPr>
          <p:cNvPr id="4098" name="Picture 2" descr="E:\CF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28860" y="606545"/>
            <a:ext cx="4368643" cy="625145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12162757"/>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Elitebook 850\Desktop\pont.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57158" y="571480"/>
            <a:ext cx="8429684" cy="600079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ZoneTexte 2"/>
          <p:cNvSpPr txBox="1"/>
          <p:nvPr/>
        </p:nvSpPr>
        <p:spPr>
          <a:xfrm>
            <a:off x="0" y="-22566"/>
            <a:ext cx="9144000" cy="584775"/>
          </a:xfrm>
          <a:prstGeom prst="rect">
            <a:avLst/>
          </a:prstGeom>
          <a:noFill/>
          <a:ln>
            <a:noFill/>
          </a:ln>
        </p:spPr>
        <p:txBody>
          <a:bodyPr wrap="square" rtlCol="0">
            <a:spAutoFit/>
          </a:bodyPr>
          <a:lstStyle/>
          <a:p>
            <a:pPr algn="ctr"/>
            <a:r>
              <a:rPr lang="fr-FR" sz="3200" b="1" dirty="0" smtClean="0">
                <a:solidFill>
                  <a:srgbClr val="FF0000"/>
                </a:solidFill>
                <a:latin typeface="Antique Olive Compact"/>
              </a:rPr>
              <a:t>PONTS BASCULES</a:t>
            </a:r>
          </a:p>
        </p:txBody>
      </p:sp>
    </p:spTree>
    <p:extLst>
      <p:ext uri="{BB962C8B-B14F-4D97-AF65-F5344CB8AC3E}">
        <p14:creationId xmlns:p14="http://schemas.microsoft.com/office/powerpoint/2010/main" xmlns="" val="49028360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Elitebook 850\Desktop\pése essieu.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4282" y="571479"/>
            <a:ext cx="8643998" cy="616283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ZoneTexte 11"/>
          <p:cNvSpPr txBox="1"/>
          <p:nvPr/>
        </p:nvSpPr>
        <p:spPr>
          <a:xfrm>
            <a:off x="2143108" y="0"/>
            <a:ext cx="4427992" cy="584775"/>
          </a:xfrm>
          <a:prstGeom prst="rect">
            <a:avLst/>
          </a:prstGeom>
          <a:noFill/>
          <a:ln>
            <a:noFill/>
          </a:ln>
        </p:spPr>
        <p:txBody>
          <a:bodyPr wrap="square" rtlCol="0">
            <a:spAutoFit/>
          </a:bodyPr>
          <a:lstStyle/>
          <a:p>
            <a:pPr algn="ctr"/>
            <a:r>
              <a:rPr lang="fr-FR" sz="3200" b="1" dirty="0" smtClean="0">
                <a:solidFill>
                  <a:srgbClr val="FF0000"/>
                </a:solidFill>
                <a:latin typeface="Antique Olive Compact"/>
              </a:rPr>
              <a:t>PESES ESSIEUX</a:t>
            </a:r>
          </a:p>
        </p:txBody>
      </p:sp>
    </p:spTree>
    <p:extLst>
      <p:ext uri="{BB962C8B-B14F-4D97-AF65-F5344CB8AC3E}">
        <p14:creationId xmlns:p14="http://schemas.microsoft.com/office/powerpoint/2010/main" xmlns="" val="49028360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p:cNvSpPr txBox="1"/>
          <p:nvPr/>
        </p:nvSpPr>
        <p:spPr>
          <a:xfrm>
            <a:off x="0" y="-27384"/>
            <a:ext cx="9180512" cy="584775"/>
          </a:xfrm>
          <a:prstGeom prst="rect">
            <a:avLst/>
          </a:prstGeom>
          <a:noFill/>
          <a:ln>
            <a:noFill/>
          </a:ln>
        </p:spPr>
        <p:txBody>
          <a:bodyPr wrap="square" rtlCol="0">
            <a:spAutoFit/>
          </a:bodyPr>
          <a:lstStyle/>
          <a:p>
            <a:pPr algn="ctr"/>
            <a:r>
              <a:rPr lang="fr-FR" sz="3200" b="1" dirty="0" smtClean="0">
                <a:solidFill>
                  <a:srgbClr val="FF0000"/>
                </a:solidFill>
                <a:latin typeface="Antique Olive Compact"/>
              </a:rPr>
              <a:t>CAUTION NATIONALE TRIE CEDEAO</a:t>
            </a:r>
          </a:p>
        </p:txBody>
      </p:sp>
      <p:pic>
        <p:nvPicPr>
          <p:cNvPr id="5124" name="Picture 4" descr="C:\Users\ELITEB~1\AppData\Local\Temp\Macaron_TRIE.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5807" t="26699" r="16202" b="26154"/>
          <a:stretch/>
        </p:blipFill>
        <p:spPr bwMode="auto">
          <a:xfrm>
            <a:off x="3591295" y="785794"/>
            <a:ext cx="5409861" cy="5572164"/>
          </a:xfrm>
          <a:prstGeom prst="rect">
            <a:avLst/>
          </a:prstGeom>
          <a:noFill/>
          <a:extLst>
            <a:ext uri="{909E8E84-426E-40DD-AFC4-6F175D3DCCD1}">
              <a14:hiddenFill xmlns:a14="http://schemas.microsoft.com/office/drawing/2010/main" xmlns="">
                <a:solidFill>
                  <a:srgbClr val="FFFFFF"/>
                </a:solidFill>
              </a14:hiddenFill>
            </a:ext>
          </a:extLst>
        </p:spPr>
      </p:pic>
      <p:pic>
        <p:nvPicPr>
          <p:cNvPr id="5125" name="Picture 5" descr="C:\Users\ELITEB~1\AppData\Local\Temp\Couverture TRI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4282" y="500042"/>
            <a:ext cx="3428424" cy="60007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9028360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22566"/>
            <a:ext cx="9144000" cy="430887"/>
          </a:xfrm>
          <a:prstGeom prst="rect">
            <a:avLst/>
          </a:prstGeom>
          <a:noFill/>
          <a:ln>
            <a:noFill/>
          </a:ln>
        </p:spPr>
        <p:txBody>
          <a:bodyPr wrap="square" rtlCol="0">
            <a:spAutoFit/>
          </a:bodyPr>
          <a:lstStyle/>
          <a:p>
            <a:pPr algn="ctr"/>
            <a:r>
              <a:rPr lang="fr-FR" sz="2000" b="1" dirty="0" smtClean="0">
                <a:solidFill>
                  <a:srgbClr val="FF0000"/>
                </a:solidFill>
                <a:latin typeface="Antique Olive Compact"/>
              </a:rPr>
              <a:t> </a:t>
            </a:r>
            <a:r>
              <a:rPr lang="fr-FR" sz="2200" b="1" dirty="0" smtClean="0">
                <a:solidFill>
                  <a:srgbClr val="FF0000"/>
                </a:solidFill>
                <a:latin typeface="Antique Olive Compact"/>
              </a:rPr>
              <a:t>APPUI AUX ENTREPRISES ET RELATIONS INTERNATIONALES</a:t>
            </a:r>
          </a:p>
        </p:txBody>
      </p:sp>
      <p:pic>
        <p:nvPicPr>
          <p:cNvPr id="3074" name="Picture 2" descr="C:\Users\Elitebook 850\Desktop\3.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44008" y="2636912"/>
            <a:ext cx="3528392" cy="1944788"/>
          </a:xfrm>
          <a:prstGeom prst="rect">
            <a:avLst/>
          </a:prstGeom>
          <a:solidFill>
            <a:srgbClr val="FFFFFF">
              <a:shade val="85000"/>
            </a:srgbClr>
          </a:solidFill>
          <a:ln w="889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075" name="Picture 3" descr="C:\Users\Elitebook 850\Desktop\4.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44008" y="500653"/>
            <a:ext cx="3534104" cy="1954505"/>
          </a:xfrm>
          <a:prstGeom prst="rect">
            <a:avLst/>
          </a:prstGeom>
          <a:solidFill>
            <a:srgbClr val="FFFFFF">
              <a:shade val="85000"/>
            </a:srgbClr>
          </a:solidFill>
          <a:ln w="889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078" name="Picture 6" descr="C:\Users\Elitebook 850\Desktop\2.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98996" y="4752541"/>
            <a:ext cx="3534095" cy="1944216"/>
          </a:xfrm>
          <a:prstGeom prst="rect">
            <a:avLst/>
          </a:prstGeom>
          <a:solidFill>
            <a:srgbClr val="FFFFFF">
              <a:shade val="85000"/>
            </a:srgbClr>
          </a:solidFill>
          <a:ln w="889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077" name="Picture 5" descr="C:\Users\Elitebook 850\Desktop\1.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904732" y="2637484"/>
            <a:ext cx="3534095" cy="1944216"/>
          </a:xfrm>
          <a:prstGeom prst="rect">
            <a:avLst/>
          </a:prstGeom>
          <a:solidFill>
            <a:srgbClr val="FFFFFF">
              <a:shade val="85000"/>
            </a:srgbClr>
          </a:solidFill>
          <a:ln w="889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076" name="Picture 4" descr="C:\Users\Elitebook 850\Desktop\index.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910435" y="510942"/>
            <a:ext cx="3522656" cy="1944217"/>
          </a:xfrm>
          <a:prstGeom prst="rect">
            <a:avLst/>
          </a:prstGeom>
          <a:solidFill>
            <a:srgbClr val="FFFFFF">
              <a:shade val="85000"/>
            </a:srgbClr>
          </a:solidFill>
          <a:ln w="889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080" name="Picture 8" descr="C:\Users\Elitebook 850\Desktop\IMG-20170724-WA0008.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644008" y="4725144"/>
            <a:ext cx="3528392" cy="1971613"/>
          </a:xfrm>
          <a:prstGeom prst="rect">
            <a:avLst/>
          </a:prstGeom>
          <a:solidFill>
            <a:srgbClr val="FFFFFF">
              <a:shade val="85000"/>
            </a:srgbClr>
          </a:solidFill>
          <a:ln w="889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xmlns="" val="607869400"/>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57422" y="642918"/>
            <a:ext cx="4320489" cy="6080347"/>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3" name="ZoneTexte 2"/>
          <p:cNvSpPr txBox="1"/>
          <p:nvPr/>
        </p:nvSpPr>
        <p:spPr>
          <a:xfrm>
            <a:off x="0" y="-22566"/>
            <a:ext cx="9144000" cy="553998"/>
          </a:xfrm>
          <a:prstGeom prst="rect">
            <a:avLst/>
          </a:prstGeom>
          <a:noFill/>
          <a:ln>
            <a:noFill/>
          </a:ln>
        </p:spPr>
        <p:txBody>
          <a:bodyPr wrap="square" rtlCol="0">
            <a:spAutoFit/>
          </a:bodyPr>
          <a:lstStyle/>
          <a:p>
            <a:pPr algn="ctr"/>
            <a:r>
              <a:rPr lang="fr-FR" sz="3000" b="1" dirty="0" smtClean="0">
                <a:solidFill>
                  <a:srgbClr val="FF0000"/>
                </a:solidFill>
                <a:latin typeface="Antique Olive Compact"/>
              </a:rPr>
              <a:t> OBSERVATOIRE DES PRATIQUES ANORMALES</a:t>
            </a:r>
          </a:p>
        </p:txBody>
      </p:sp>
      <p:pic>
        <p:nvPicPr>
          <p:cNvPr id="4098" name="Picture 2" descr="C:\Users\Elitebook 850\Desktop\OPA.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717463" y="709653"/>
            <a:ext cx="3128658" cy="2080558"/>
          </a:xfrm>
          <a:prstGeom prst="ellipse">
            <a:avLst/>
          </a:prstGeom>
          <a:ln w="63500" cap="rnd">
            <a:noFill/>
          </a:ln>
          <a:effectLst>
            <a:outerShdw blurRad="381000" dist="292100" dir="5400000" sx="-80000" sy="-18000" rotWithShape="0">
              <a:srgbClr val="000000">
                <a:alpha val="22000"/>
              </a:srgbClr>
            </a:outerShdw>
          </a:effectLst>
          <a:extLst>
            <a:ext uri="{909E8E84-426E-40DD-AFC4-6F175D3DCCD1}">
              <a14:hiddenFill xmlns:a14="http://schemas.microsoft.com/office/drawing/2010/main" xmlns="">
                <a:solidFill>
                  <a:srgbClr val="FFFFFF"/>
                </a:solidFill>
              </a14:hiddenFill>
            </a:ext>
          </a:extLst>
        </p:spPr>
      </p:pic>
      <p:pic>
        <p:nvPicPr>
          <p:cNvPr id="4099" name="Picture 3" descr="C:\Users\Elitebook 850\Desktop\OPA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63427" y="2598068"/>
            <a:ext cx="3895515" cy="259228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4100" name="Picture 4" descr="C:\Users\Elitebook 850\Desktop\OPA2.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429432" y="4758308"/>
            <a:ext cx="4104456" cy="1920334"/>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3267940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C:\Users\Elitebook 850\Desktop\IZF.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13656" r="4231" b="18354"/>
          <a:stretch/>
        </p:blipFill>
        <p:spPr bwMode="auto">
          <a:xfrm>
            <a:off x="0" y="785794"/>
            <a:ext cx="4214810" cy="4429156"/>
          </a:xfrm>
          <a:prstGeom prst="rect">
            <a:avLst/>
          </a:prstGeom>
          <a:noFill/>
          <a:extLst>
            <a:ext uri="{909E8E84-426E-40DD-AFC4-6F175D3DCCD1}">
              <a14:hiddenFill xmlns:a14="http://schemas.microsoft.com/office/drawing/2010/main" xmlns="">
                <a:solidFill>
                  <a:srgbClr val="FFFFFF"/>
                </a:solidFill>
              </a14:hiddenFill>
            </a:ext>
          </a:extLst>
        </p:spPr>
      </p:pic>
      <p:pic>
        <p:nvPicPr>
          <p:cNvPr id="4102" name="Picture 6" descr="C:\Users\Elitebook 850\Desktop\LICIRED2.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357686" y="772808"/>
            <a:ext cx="4786314" cy="1329531"/>
          </a:xfrm>
          <a:prstGeom prst="rect">
            <a:avLst/>
          </a:prstGeom>
          <a:noFill/>
          <a:extLst>
            <a:ext uri="{909E8E84-426E-40DD-AFC4-6F175D3DCCD1}">
              <a14:hiddenFill xmlns:a14="http://schemas.microsoft.com/office/drawing/2010/main" xmlns="">
                <a:solidFill>
                  <a:srgbClr val="FFFFFF"/>
                </a:solidFill>
              </a14:hiddenFill>
            </a:ext>
          </a:extLst>
        </p:spPr>
      </p:pic>
      <p:pic>
        <p:nvPicPr>
          <p:cNvPr id="4104" name="Picture 8" descr="C:\Users\Elitebook 850\Desktop\LICIRED.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384443" y="2071678"/>
            <a:ext cx="4759557" cy="292895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3267940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2"/>
          <p:cNvSpPr txBox="1">
            <a:spLocks/>
          </p:cNvSpPr>
          <p:nvPr/>
        </p:nvSpPr>
        <p:spPr>
          <a:xfrm>
            <a:off x="4399384" y="6448251"/>
            <a:ext cx="1828800" cy="365125"/>
          </a:xfrm>
          <a:prstGeom prst="rect">
            <a:avLst/>
          </a:prstGeom>
        </p:spPr>
        <p:txBody>
          <a:bodyPr vert="horz" lIns="91440" tIns="45720" rIns="91440" bIns="45720" rtlCol="0" anchor="ctr"/>
          <a:lstStyle>
            <a:defPPr>
              <a:defRPr lang="fr-FR"/>
            </a:defPPr>
            <a:lvl1pPr marL="0" algn="ctr" defTabSz="914400" rtl="0" eaLnBrk="1" latinLnBrk="0" hangingPunct="1">
              <a:defRPr sz="12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2572B2-E491-4D5C-9AF4-7ED72CB20A8C}" type="slidenum">
              <a:rPr lang="fr-FR" sz="2000" smtClean="0">
                <a:solidFill>
                  <a:srgbClr val="FF0000"/>
                </a:solidFill>
              </a:rPr>
              <a:pPr/>
              <a:t>38</a:t>
            </a:fld>
            <a:endParaRPr lang="fr-FR" sz="2000" dirty="0">
              <a:solidFill>
                <a:srgbClr val="FF0000"/>
              </a:solidFill>
            </a:endParaRPr>
          </a:p>
        </p:txBody>
      </p:sp>
      <p:sp>
        <p:nvSpPr>
          <p:cNvPr id="9" name="ZoneTexte 8"/>
          <p:cNvSpPr txBox="1"/>
          <p:nvPr/>
        </p:nvSpPr>
        <p:spPr>
          <a:xfrm>
            <a:off x="0" y="13722"/>
            <a:ext cx="8955558" cy="584775"/>
          </a:xfrm>
          <a:prstGeom prst="rect">
            <a:avLst/>
          </a:prstGeom>
          <a:noFill/>
        </p:spPr>
        <p:txBody>
          <a:bodyPr wrap="square" rtlCol="0">
            <a:spAutoFit/>
          </a:bodyPr>
          <a:lstStyle/>
          <a:p>
            <a:pPr algn="ctr"/>
            <a:r>
              <a:rPr lang="fr-FR" sz="3200" b="1" dirty="0" smtClean="0">
                <a:solidFill>
                  <a:srgbClr val="FF0000"/>
                </a:solidFill>
                <a:latin typeface="Antique Olive Compact"/>
              </a:rPr>
              <a:t>CENTRE DE GESTION AGREE DE DAKAR</a:t>
            </a:r>
          </a:p>
        </p:txBody>
      </p:sp>
      <p:pic>
        <p:nvPicPr>
          <p:cNvPr id="2055" name="Picture 7" descr="C:\Users\Elitebook 850\Desktop\cga.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786314" y="1571612"/>
            <a:ext cx="4180823" cy="367507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214282" y="928670"/>
            <a:ext cx="4429156" cy="5632311"/>
          </a:xfrm>
          <a:prstGeom prst="rect">
            <a:avLst/>
          </a:prstGeom>
        </p:spPr>
        <p:txBody>
          <a:bodyPr wrap="square">
            <a:spAutoFit/>
          </a:bodyPr>
          <a:lstStyle/>
          <a:p>
            <a:pPr lvl="0" algn="just"/>
            <a:r>
              <a:rPr lang="fr-FR" sz="3000" dirty="0">
                <a:solidFill>
                  <a:srgbClr val="000000"/>
                </a:solidFill>
              </a:rPr>
              <a:t>Le Centre de Gestion Agréé a été institué par  la loi </a:t>
            </a:r>
            <a:r>
              <a:rPr lang="fr-FR" sz="3000" dirty="0" smtClean="0">
                <a:solidFill>
                  <a:srgbClr val="000000"/>
                </a:solidFill>
              </a:rPr>
              <a:t>  95-32 </a:t>
            </a:r>
            <a:r>
              <a:rPr lang="fr-FR" sz="3000" dirty="0">
                <a:solidFill>
                  <a:srgbClr val="000000"/>
                </a:solidFill>
              </a:rPr>
              <a:t>du 29 Décembre 1995.</a:t>
            </a:r>
          </a:p>
          <a:p>
            <a:pPr lvl="0" algn="just"/>
            <a:r>
              <a:rPr lang="fr-FR" sz="3000" b="1" dirty="0">
                <a:solidFill>
                  <a:srgbClr val="FF0000"/>
                </a:solidFill>
              </a:rPr>
              <a:t>Mission</a:t>
            </a:r>
            <a:r>
              <a:rPr lang="fr-FR" sz="3000" dirty="0">
                <a:solidFill>
                  <a:srgbClr val="FF0000"/>
                </a:solidFill>
              </a:rPr>
              <a:t> : </a:t>
            </a:r>
            <a:r>
              <a:rPr lang="fr-FR" sz="3000" dirty="0">
                <a:solidFill>
                  <a:srgbClr val="000000"/>
                </a:solidFill>
              </a:rPr>
              <a:t>Aider à la tenue de la comptabilité, aux déclarations fiscales, à la recherche de financement et à la formation des entreprises issues du secteur informel. </a:t>
            </a:r>
          </a:p>
          <a:p>
            <a:pPr lvl="0"/>
            <a:r>
              <a:rPr lang="fr-FR" sz="3000" b="1" u="sng" dirty="0">
                <a:solidFill>
                  <a:srgbClr val="002060"/>
                </a:solidFill>
              </a:rPr>
              <a:t>Nombre d’adhérents </a:t>
            </a:r>
            <a:r>
              <a:rPr lang="fr-FR" sz="3000" u="sng" dirty="0">
                <a:solidFill>
                  <a:srgbClr val="002060"/>
                </a:solidFill>
              </a:rPr>
              <a:t>: </a:t>
            </a:r>
            <a:r>
              <a:rPr lang="fr-FR" sz="3000" dirty="0" smtClean="0">
                <a:solidFill>
                  <a:srgbClr val="FF0000"/>
                </a:solidFill>
              </a:rPr>
              <a:t>167</a:t>
            </a:r>
            <a:endParaRPr lang="fr-FR" sz="3000" dirty="0">
              <a:solidFill>
                <a:srgbClr val="FF0000"/>
              </a:solidFill>
            </a:endParaRPr>
          </a:p>
        </p:txBody>
      </p:sp>
    </p:spTree>
    <p:extLst>
      <p:ext uri="{BB962C8B-B14F-4D97-AF65-F5344CB8AC3E}">
        <p14:creationId xmlns:p14="http://schemas.microsoft.com/office/powerpoint/2010/main" xmlns="" val="166209555"/>
      </p:ext>
    </p:extLst>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4000" y="-3413"/>
            <a:ext cx="9120000" cy="1077218"/>
          </a:xfrm>
          <a:prstGeom prst="rect">
            <a:avLst/>
          </a:prstGeom>
          <a:noFill/>
        </p:spPr>
        <p:txBody>
          <a:bodyPr wrap="square" rtlCol="0">
            <a:spAutoFit/>
          </a:bodyPr>
          <a:lstStyle/>
          <a:p>
            <a:pPr algn="ctr"/>
            <a:r>
              <a:rPr lang="fr-FR" b="1" dirty="0" smtClean="0">
                <a:solidFill>
                  <a:srgbClr val="FF0000"/>
                </a:solidFill>
                <a:latin typeface="Antique Olive Compact"/>
              </a:rPr>
              <a:t> </a:t>
            </a:r>
            <a:r>
              <a:rPr lang="fr-FR" sz="3200" b="1" dirty="0" smtClean="0">
                <a:solidFill>
                  <a:srgbClr val="FF0000"/>
                </a:solidFill>
                <a:latin typeface="Antique Olive Compact"/>
              </a:rPr>
              <a:t>CENTRE </a:t>
            </a:r>
            <a:r>
              <a:rPr lang="fr-FR" sz="3200" b="1" dirty="0" smtClean="0">
                <a:solidFill>
                  <a:srgbClr val="FF0000"/>
                </a:solidFill>
                <a:latin typeface="Antique Olive Compact"/>
              </a:rPr>
              <a:t>D’ARBITRAGE, </a:t>
            </a:r>
            <a:r>
              <a:rPr lang="fr-FR" sz="3200" b="1" dirty="0" smtClean="0">
                <a:solidFill>
                  <a:srgbClr val="FF0000"/>
                </a:solidFill>
                <a:latin typeface="Antique Olive Compact"/>
              </a:rPr>
              <a:t>DE MEDIATION ET </a:t>
            </a:r>
            <a:r>
              <a:rPr lang="fr-FR" sz="3200" b="1" dirty="0" smtClean="0">
                <a:solidFill>
                  <a:srgbClr val="FF0000"/>
                </a:solidFill>
                <a:latin typeface="Antique Olive Compact"/>
              </a:rPr>
              <a:t>DE CONCILIATION </a:t>
            </a:r>
            <a:endParaRPr lang="fr-FR" sz="3200" b="1" dirty="0" smtClean="0">
              <a:solidFill>
                <a:srgbClr val="FF0000"/>
              </a:solidFill>
              <a:latin typeface="Antique Olive Compact"/>
            </a:endParaRPr>
          </a:p>
        </p:txBody>
      </p:sp>
      <p:sp>
        <p:nvSpPr>
          <p:cNvPr id="5" name="Espace réservé du numéro de diapositive 2"/>
          <p:cNvSpPr txBox="1">
            <a:spLocks/>
          </p:cNvSpPr>
          <p:nvPr/>
        </p:nvSpPr>
        <p:spPr>
          <a:xfrm>
            <a:off x="4399384" y="6448251"/>
            <a:ext cx="1828800" cy="365125"/>
          </a:xfrm>
          <a:prstGeom prst="rect">
            <a:avLst/>
          </a:prstGeom>
        </p:spPr>
        <p:txBody>
          <a:bodyPr vert="horz" lIns="91440" tIns="45720" rIns="91440" bIns="45720" rtlCol="0" anchor="ctr"/>
          <a:lstStyle>
            <a:defPPr>
              <a:defRPr lang="fr-FR"/>
            </a:defPPr>
            <a:lvl1pPr marL="0" algn="ctr" defTabSz="914400" rtl="0" eaLnBrk="1" latinLnBrk="0" hangingPunct="1">
              <a:defRPr sz="12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2572B2-E491-4D5C-9AF4-7ED72CB20A8C}" type="slidenum">
              <a:rPr lang="fr-FR" sz="2000" smtClean="0">
                <a:solidFill>
                  <a:srgbClr val="FF0000"/>
                </a:solidFill>
              </a:rPr>
              <a:pPr/>
              <a:t>39</a:t>
            </a:fld>
            <a:endParaRPr lang="fr-FR" sz="2000" dirty="0">
              <a:solidFill>
                <a:srgbClr val="FF0000"/>
              </a:solidFill>
            </a:endParaRPr>
          </a:p>
        </p:txBody>
      </p:sp>
      <p:pic>
        <p:nvPicPr>
          <p:cNvPr id="2054" name="Picture 6" descr="C:\Users\Elitebook 850\Desktop\IMG-20170724-WA0005.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20525" t="9957" r="29715" b="41025"/>
          <a:stretch/>
        </p:blipFill>
        <p:spPr bwMode="auto">
          <a:xfrm>
            <a:off x="4429124" y="1071546"/>
            <a:ext cx="4499078" cy="464347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116681" y="1149898"/>
            <a:ext cx="4241005" cy="5493812"/>
          </a:xfrm>
          <a:prstGeom prst="rect">
            <a:avLst/>
          </a:prstGeom>
        </p:spPr>
        <p:txBody>
          <a:bodyPr wrap="square">
            <a:spAutoFit/>
          </a:bodyPr>
          <a:lstStyle/>
          <a:p>
            <a:pPr lvl="0" algn="just"/>
            <a:r>
              <a:rPr lang="fr-FR" sz="2700" dirty="0" smtClean="0">
                <a:solidFill>
                  <a:srgbClr val="000000"/>
                </a:solidFill>
              </a:rPr>
              <a:t>Le </a:t>
            </a:r>
            <a:r>
              <a:rPr lang="fr-FR" sz="2700" dirty="0">
                <a:solidFill>
                  <a:srgbClr val="000000"/>
                </a:solidFill>
              </a:rPr>
              <a:t>Centre d’arbitrage, de médiation et de conciliation a été créé en 1998 par décret.</a:t>
            </a:r>
          </a:p>
          <a:p>
            <a:pPr lvl="0"/>
            <a:r>
              <a:rPr lang="fr-FR" sz="2700" b="1" dirty="0">
                <a:solidFill>
                  <a:srgbClr val="C00000"/>
                </a:solidFill>
              </a:rPr>
              <a:t>Mission</a:t>
            </a:r>
            <a:r>
              <a:rPr lang="fr-FR" sz="2700" dirty="0">
                <a:solidFill>
                  <a:srgbClr val="C00000"/>
                </a:solidFill>
              </a:rPr>
              <a:t> : </a:t>
            </a:r>
            <a:r>
              <a:rPr lang="fr-FR" sz="2700" dirty="0">
                <a:solidFill>
                  <a:srgbClr val="000000"/>
                </a:solidFill>
              </a:rPr>
              <a:t>Promouvoir la culture des modes alternatifs de règlements des litiges (arbitrage, conciliation et médiation) en se fondant sur le traité de l’OHADA et les principes fondamentaux de la </a:t>
            </a:r>
            <a:r>
              <a:rPr lang="fr-FR" sz="2700" dirty="0" smtClean="0">
                <a:solidFill>
                  <a:srgbClr val="000000"/>
                </a:solidFill>
              </a:rPr>
              <a:t>procédure civile </a:t>
            </a:r>
            <a:r>
              <a:rPr lang="fr-FR" sz="2700" dirty="0">
                <a:solidFill>
                  <a:srgbClr val="000000"/>
                </a:solidFill>
              </a:rPr>
              <a:t>et </a:t>
            </a:r>
            <a:r>
              <a:rPr lang="fr-FR" sz="2700" dirty="0" smtClean="0">
                <a:solidFill>
                  <a:srgbClr val="000000"/>
                </a:solidFill>
              </a:rPr>
              <a:t>commerciale.</a:t>
            </a:r>
            <a:endParaRPr lang="fr-FR" sz="2700" dirty="0"/>
          </a:p>
        </p:txBody>
      </p:sp>
    </p:spTree>
    <p:extLst>
      <p:ext uri="{BB962C8B-B14F-4D97-AF65-F5344CB8AC3E}">
        <p14:creationId xmlns:p14="http://schemas.microsoft.com/office/powerpoint/2010/main" xmlns="" val="166209555"/>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2572B2-E491-4D5C-9AF4-7ED72CB20A8C}" type="slidenum">
              <a:rPr lang="fr-FR" smtClean="0"/>
              <a:pPr/>
              <a:t>4</a:t>
            </a:fld>
            <a:endParaRPr lang="fr-FR" dirty="0"/>
          </a:p>
        </p:txBody>
      </p:sp>
      <p:pic>
        <p:nvPicPr>
          <p:cNvPr id="1026" name="Picture 2" descr="C:\Users\Elitebook 850\Desktop\CARTE SENEGAL.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936" y="188640"/>
            <a:ext cx="9133576" cy="645792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ZoneTexte 4"/>
          <p:cNvSpPr txBox="1"/>
          <p:nvPr/>
        </p:nvSpPr>
        <p:spPr>
          <a:xfrm>
            <a:off x="-3601" y="2102156"/>
            <a:ext cx="1119217" cy="646331"/>
          </a:xfrm>
          <a:prstGeom prst="rect">
            <a:avLst/>
          </a:prstGeom>
          <a:noFill/>
        </p:spPr>
        <p:txBody>
          <a:bodyPr wrap="none" rtlCol="0">
            <a:spAutoFit/>
          </a:bodyPr>
          <a:lstStyle/>
          <a:p>
            <a:pPr algn="ctr"/>
            <a:r>
              <a:rPr lang="fr-FR" dirty="0" smtClean="0"/>
              <a:t>DAKAR</a:t>
            </a:r>
          </a:p>
          <a:p>
            <a:pPr algn="ctr"/>
            <a:r>
              <a:rPr lang="fr-FR" dirty="0" smtClean="0"/>
              <a:t>3.137.196</a:t>
            </a:r>
            <a:endParaRPr lang="fr-FR" dirty="0"/>
          </a:p>
        </p:txBody>
      </p:sp>
      <p:sp>
        <p:nvSpPr>
          <p:cNvPr id="6" name="Ellipse 5"/>
          <p:cNvSpPr/>
          <p:nvPr/>
        </p:nvSpPr>
        <p:spPr>
          <a:xfrm>
            <a:off x="595105" y="2924944"/>
            <a:ext cx="160471"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1043608" y="3284984"/>
            <a:ext cx="160471"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3601" y="3386156"/>
            <a:ext cx="1119217" cy="646331"/>
          </a:xfrm>
          <a:prstGeom prst="rect">
            <a:avLst/>
          </a:prstGeom>
          <a:noFill/>
        </p:spPr>
        <p:txBody>
          <a:bodyPr wrap="none" rtlCol="0">
            <a:spAutoFit/>
          </a:bodyPr>
          <a:lstStyle/>
          <a:p>
            <a:pPr algn="ctr"/>
            <a:r>
              <a:rPr lang="fr-FR" dirty="0" smtClean="0"/>
              <a:t>THIES</a:t>
            </a:r>
          </a:p>
          <a:p>
            <a:pPr algn="ctr"/>
            <a:r>
              <a:rPr lang="fr-FR" dirty="0" smtClean="0"/>
              <a:t>1.788.684</a:t>
            </a:r>
            <a:endParaRPr lang="fr-FR" dirty="0"/>
          </a:p>
        </p:txBody>
      </p:sp>
      <p:sp>
        <p:nvSpPr>
          <p:cNvPr id="11" name="Ellipse 10"/>
          <p:cNvSpPr/>
          <p:nvPr/>
        </p:nvSpPr>
        <p:spPr>
          <a:xfrm>
            <a:off x="1619672" y="2793888"/>
            <a:ext cx="160471"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1680206" y="2865896"/>
            <a:ext cx="1144865" cy="646331"/>
          </a:xfrm>
          <a:prstGeom prst="rect">
            <a:avLst/>
          </a:prstGeom>
          <a:noFill/>
        </p:spPr>
        <p:txBody>
          <a:bodyPr wrap="none" rtlCol="0">
            <a:spAutoFit/>
          </a:bodyPr>
          <a:lstStyle/>
          <a:p>
            <a:pPr algn="ctr"/>
            <a:r>
              <a:rPr lang="fr-FR" dirty="0" smtClean="0">
                <a:solidFill>
                  <a:schemeClr val="bg1"/>
                </a:solidFill>
              </a:rPr>
              <a:t>DIOURBEL</a:t>
            </a:r>
          </a:p>
          <a:p>
            <a:pPr algn="ctr"/>
            <a:r>
              <a:rPr lang="fr-FR" dirty="0" smtClean="0">
                <a:solidFill>
                  <a:schemeClr val="bg1"/>
                </a:solidFill>
              </a:rPr>
              <a:t>1.442.418</a:t>
            </a:r>
            <a:endParaRPr lang="fr-FR" dirty="0">
              <a:solidFill>
                <a:schemeClr val="bg1"/>
              </a:solidFill>
            </a:endParaRPr>
          </a:p>
        </p:txBody>
      </p:sp>
      <p:sp>
        <p:nvSpPr>
          <p:cNvPr id="15" name="Ellipse 14"/>
          <p:cNvSpPr/>
          <p:nvPr/>
        </p:nvSpPr>
        <p:spPr>
          <a:xfrm>
            <a:off x="2251289" y="3933056"/>
            <a:ext cx="160471" cy="1440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1793055" y="4077072"/>
            <a:ext cx="1060482" cy="646331"/>
          </a:xfrm>
          <a:prstGeom prst="rect">
            <a:avLst/>
          </a:prstGeom>
          <a:noFill/>
        </p:spPr>
        <p:txBody>
          <a:bodyPr wrap="none" rtlCol="0">
            <a:spAutoFit/>
          </a:bodyPr>
          <a:lstStyle/>
          <a:p>
            <a:pPr algn="ctr"/>
            <a:r>
              <a:rPr lang="fr-FR" dirty="0" smtClean="0">
                <a:solidFill>
                  <a:schemeClr val="bg1"/>
                </a:solidFill>
              </a:rPr>
              <a:t>KAOLACK</a:t>
            </a:r>
          </a:p>
          <a:p>
            <a:pPr algn="ctr"/>
            <a:r>
              <a:rPr lang="fr-FR" dirty="0" smtClean="0">
                <a:solidFill>
                  <a:schemeClr val="bg1"/>
                </a:solidFill>
              </a:rPr>
              <a:t>960.875</a:t>
            </a:r>
            <a:endParaRPr lang="fr-FR" dirty="0">
              <a:solidFill>
                <a:schemeClr val="bg1"/>
              </a:solidFill>
            </a:endParaRPr>
          </a:p>
        </p:txBody>
      </p:sp>
      <p:sp>
        <p:nvSpPr>
          <p:cNvPr id="17" name="Ellipse 16"/>
          <p:cNvSpPr/>
          <p:nvPr/>
        </p:nvSpPr>
        <p:spPr>
          <a:xfrm>
            <a:off x="2172402" y="764704"/>
            <a:ext cx="160471" cy="1440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453576" y="585554"/>
            <a:ext cx="1349729" cy="646331"/>
          </a:xfrm>
          <a:prstGeom prst="rect">
            <a:avLst/>
          </a:prstGeom>
          <a:noFill/>
        </p:spPr>
        <p:txBody>
          <a:bodyPr wrap="none" rtlCol="0">
            <a:spAutoFit/>
          </a:bodyPr>
          <a:lstStyle/>
          <a:p>
            <a:pPr algn="ctr"/>
            <a:r>
              <a:rPr lang="fr-FR" dirty="0" smtClean="0"/>
              <a:t>SAINT LOUIS</a:t>
            </a:r>
          </a:p>
          <a:p>
            <a:pPr algn="ctr"/>
            <a:r>
              <a:rPr lang="fr-FR" dirty="0" smtClean="0"/>
              <a:t>908.941</a:t>
            </a:r>
            <a:endParaRPr lang="fr-FR" dirty="0"/>
          </a:p>
        </p:txBody>
      </p:sp>
      <p:sp>
        <p:nvSpPr>
          <p:cNvPr id="19" name="Ellipse 18"/>
          <p:cNvSpPr/>
          <p:nvPr/>
        </p:nvSpPr>
        <p:spPr>
          <a:xfrm>
            <a:off x="2627784" y="1628800"/>
            <a:ext cx="160471" cy="1440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2259359" y="1846565"/>
            <a:ext cx="944489" cy="646331"/>
          </a:xfrm>
          <a:prstGeom prst="rect">
            <a:avLst/>
          </a:prstGeom>
          <a:noFill/>
        </p:spPr>
        <p:txBody>
          <a:bodyPr wrap="none" rtlCol="0">
            <a:spAutoFit/>
          </a:bodyPr>
          <a:lstStyle/>
          <a:p>
            <a:pPr algn="ctr"/>
            <a:r>
              <a:rPr lang="fr-FR" dirty="0" smtClean="0">
                <a:solidFill>
                  <a:schemeClr val="bg1"/>
                </a:solidFill>
              </a:rPr>
              <a:t>LOUGA</a:t>
            </a:r>
          </a:p>
          <a:p>
            <a:pPr algn="ctr"/>
            <a:r>
              <a:rPr lang="fr-FR" dirty="0" smtClean="0">
                <a:solidFill>
                  <a:schemeClr val="bg1"/>
                </a:solidFill>
              </a:rPr>
              <a:t>874.193</a:t>
            </a:r>
            <a:endParaRPr lang="fr-FR" dirty="0">
              <a:solidFill>
                <a:schemeClr val="bg1"/>
              </a:solidFill>
            </a:endParaRPr>
          </a:p>
        </p:txBody>
      </p:sp>
      <p:sp>
        <p:nvSpPr>
          <p:cNvPr id="21" name="Ellipse 20"/>
          <p:cNvSpPr/>
          <p:nvPr/>
        </p:nvSpPr>
        <p:spPr>
          <a:xfrm>
            <a:off x="1531209" y="4005064"/>
            <a:ext cx="160471"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p:cNvSpPr txBox="1"/>
          <p:nvPr/>
        </p:nvSpPr>
        <p:spPr>
          <a:xfrm>
            <a:off x="515811" y="4078813"/>
            <a:ext cx="944489" cy="646331"/>
          </a:xfrm>
          <a:prstGeom prst="rect">
            <a:avLst/>
          </a:prstGeom>
          <a:noFill/>
        </p:spPr>
        <p:txBody>
          <a:bodyPr wrap="none" rtlCol="0">
            <a:spAutoFit/>
          </a:bodyPr>
          <a:lstStyle/>
          <a:p>
            <a:pPr algn="ctr"/>
            <a:r>
              <a:rPr lang="fr-FR" dirty="0" smtClean="0"/>
              <a:t>FATICK</a:t>
            </a:r>
          </a:p>
          <a:p>
            <a:pPr algn="ctr"/>
            <a:r>
              <a:rPr lang="fr-FR" dirty="0" smtClean="0"/>
              <a:t>714.392</a:t>
            </a:r>
            <a:endParaRPr lang="fr-FR" dirty="0"/>
          </a:p>
        </p:txBody>
      </p:sp>
      <p:sp>
        <p:nvSpPr>
          <p:cNvPr id="23" name="Ellipse 22"/>
          <p:cNvSpPr/>
          <p:nvPr/>
        </p:nvSpPr>
        <p:spPr>
          <a:xfrm>
            <a:off x="6372200" y="3861048"/>
            <a:ext cx="160471" cy="1440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p:cNvSpPr txBox="1"/>
          <p:nvPr/>
        </p:nvSpPr>
        <p:spPr>
          <a:xfrm>
            <a:off x="5703521" y="4050522"/>
            <a:ext cx="1705788" cy="646331"/>
          </a:xfrm>
          <a:prstGeom prst="rect">
            <a:avLst/>
          </a:prstGeom>
          <a:noFill/>
        </p:spPr>
        <p:txBody>
          <a:bodyPr wrap="none" rtlCol="0">
            <a:spAutoFit/>
          </a:bodyPr>
          <a:lstStyle/>
          <a:p>
            <a:pPr algn="ctr"/>
            <a:r>
              <a:rPr lang="fr-FR" dirty="0" smtClean="0">
                <a:solidFill>
                  <a:schemeClr val="bg1"/>
                </a:solidFill>
              </a:rPr>
              <a:t>TAMBACOUNDA</a:t>
            </a:r>
          </a:p>
          <a:p>
            <a:pPr algn="ctr"/>
            <a:r>
              <a:rPr lang="fr-FR" dirty="0" smtClean="0">
                <a:solidFill>
                  <a:schemeClr val="bg1"/>
                </a:solidFill>
              </a:rPr>
              <a:t>681.310</a:t>
            </a:r>
            <a:endParaRPr lang="fr-FR" dirty="0">
              <a:solidFill>
                <a:schemeClr val="bg1"/>
              </a:solidFill>
            </a:endParaRPr>
          </a:p>
        </p:txBody>
      </p:sp>
      <p:sp>
        <p:nvSpPr>
          <p:cNvPr id="25" name="Ellipse 24"/>
          <p:cNvSpPr/>
          <p:nvPr/>
        </p:nvSpPr>
        <p:spPr>
          <a:xfrm>
            <a:off x="3419872" y="3373155"/>
            <a:ext cx="160471"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ZoneTexte 25"/>
          <p:cNvSpPr txBox="1"/>
          <p:nvPr/>
        </p:nvSpPr>
        <p:spPr>
          <a:xfrm>
            <a:off x="2976907" y="3573016"/>
            <a:ext cx="1093569" cy="646331"/>
          </a:xfrm>
          <a:prstGeom prst="rect">
            <a:avLst/>
          </a:prstGeom>
          <a:noFill/>
        </p:spPr>
        <p:txBody>
          <a:bodyPr wrap="none" rtlCol="0">
            <a:spAutoFit/>
          </a:bodyPr>
          <a:lstStyle/>
          <a:p>
            <a:pPr algn="ctr"/>
            <a:r>
              <a:rPr lang="fr-FR" dirty="0" smtClean="0"/>
              <a:t>KAFFRINE</a:t>
            </a:r>
          </a:p>
          <a:p>
            <a:pPr algn="ctr"/>
            <a:r>
              <a:rPr lang="fr-FR" dirty="0" smtClean="0"/>
              <a:t>566.992</a:t>
            </a:r>
            <a:endParaRPr lang="fr-FR" dirty="0"/>
          </a:p>
        </p:txBody>
      </p:sp>
      <p:sp>
        <p:nvSpPr>
          <p:cNvPr id="27" name="Ellipse 26"/>
          <p:cNvSpPr/>
          <p:nvPr/>
        </p:nvSpPr>
        <p:spPr>
          <a:xfrm>
            <a:off x="5510636" y="2206605"/>
            <a:ext cx="160471"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ZoneTexte 27"/>
          <p:cNvSpPr txBox="1"/>
          <p:nvPr/>
        </p:nvSpPr>
        <p:spPr>
          <a:xfrm>
            <a:off x="5211687" y="2422629"/>
            <a:ext cx="944489" cy="646331"/>
          </a:xfrm>
          <a:prstGeom prst="rect">
            <a:avLst/>
          </a:prstGeom>
          <a:noFill/>
        </p:spPr>
        <p:txBody>
          <a:bodyPr wrap="none" rtlCol="0">
            <a:spAutoFit/>
          </a:bodyPr>
          <a:lstStyle/>
          <a:p>
            <a:pPr algn="ctr"/>
            <a:r>
              <a:rPr lang="fr-FR" dirty="0" smtClean="0"/>
              <a:t>MATAM</a:t>
            </a:r>
          </a:p>
          <a:p>
            <a:pPr algn="ctr"/>
            <a:r>
              <a:rPr lang="fr-FR" dirty="0" smtClean="0"/>
              <a:t>562.539</a:t>
            </a:r>
            <a:endParaRPr lang="fr-FR" dirty="0"/>
          </a:p>
        </p:txBody>
      </p:sp>
      <p:sp>
        <p:nvSpPr>
          <p:cNvPr id="29" name="Ellipse 28"/>
          <p:cNvSpPr/>
          <p:nvPr/>
        </p:nvSpPr>
        <p:spPr>
          <a:xfrm>
            <a:off x="1762694" y="5517232"/>
            <a:ext cx="160471"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ZoneTexte 29"/>
          <p:cNvSpPr txBox="1"/>
          <p:nvPr/>
        </p:nvSpPr>
        <p:spPr>
          <a:xfrm>
            <a:off x="1050676" y="5663920"/>
            <a:ext cx="1394934" cy="646331"/>
          </a:xfrm>
          <a:prstGeom prst="rect">
            <a:avLst/>
          </a:prstGeom>
          <a:noFill/>
        </p:spPr>
        <p:txBody>
          <a:bodyPr wrap="none" rtlCol="0">
            <a:spAutoFit/>
          </a:bodyPr>
          <a:lstStyle/>
          <a:p>
            <a:pPr algn="ctr"/>
            <a:r>
              <a:rPr lang="fr-FR" dirty="0" smtClean="0"/>
              <a:t>ZIGUINCHOR</a:t>
            </a:r>
          </a:p>
          <a:p>
            <a:pPr algn="ctr"/>
            <a:r>
              <a:rPr lang="fr-FR" dirty="0" smtClean="0"/>
              <a:t>549.151</a:t>
            </a:r>
            <a:endParaRPr lang="fr-FR" dirty="0"/>
          </a:p>
        </p:txBody>
      </p:sp>
      <p:sp>
        <p:nvSpPr>
          <p:cNvPr id="31" name="Ellipse 30"/>
          <p:cNvSpPr/>
          <p:nvPr/>
        </p:nvSpPr>
        <p:spPr>
          <a:xfrm>
            <a:off x="2896671" y="5229200"/>
            <a:ext cx="160471"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ZoneTexte 31"/>
          <p:cNvSpPr txBox="1"/>
          <p:nvPr/>
        </p:nvSpPr>
        <p:spPr>
          <a:xfrm>
            <a:off x="2483768" y="5445224"/>
            <a:ext cx="1047083" cy="646331"/>
          </a:xfrm>
          <a:prstGeom prst="rect">
            <a:avLst/>
          </a:prstGeom>
          <a:noFill/>
        </p:spPr>
        <p:txBody>
          <a:bodyPr wrap="none" rtlCol="0">
            <a:spAutoFit/>
          </a:bodyPr>
          <a:lstStyle/>
          <a:p>
            <a:pPr algn="ctr"/>
            <a:r>
              <a:rPr lang="fr-FR" dirty="0" smtClean="0">
                <a:solidFill>
                  <a:schemeClr val="bg1"/>
                </a:solidFill>
              </a:rPr>
              <a:t>SEDHIOU</a:t>
            </a:r>
          </a:p>
          <a:p>
            <a:pPr algn="ctr"/>
            <a:r>
              <a:rPr lang="fr-FR" dirty="0" smtClean="0">
                <a:solidFill>
                  <a:schemeClr val="bg1"/>
                </a:solidFill>
              </a:rPr>
              <a:t>452.994</a:t>
            </a:r>
            <a:endParaRPr lang="fr-FR" dirty="0">
              <a:solidFill>
                <a:schemeClr val="bg1"/>
              </a:solidFill>
            </a:endParaRPr>
          </a:p>
        </p:txBody>
      </p:sp>
      <p:sp>
        <p:nvSpPr>
          <p:cNvPr id="33" name="Ellipse 32"/>
          <p:cNvSpPr/>
          <p:nvPr/>
        </p:nvSpPr>
        <p:spPr>
          <a:xfrm>
            <a:off x="4283968" y="5251272"/>
            <a:ext cx="160471"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ZoneTexte 33"/>
          <p:cNvSpPr txBox="1"/>
          <p:nvPr/>
        </p:nvSpPr>
        <p:spPr>
          <a:xfrm>
            <a:off x="3975225" y="5373216"/>
            <a:ext cx="944489" cy="646331"/>
          </a:xfrm>
          <a:prstGeom prst="rect">
            <a:avLst/>
          </a:prstGeom>
          <a:noFill/>
        </p:spPr>
        <p:txBody>
          <a:bodyPr wrap="none" rtlCol="0">
            <a:spAutoFit/>
          </a:bodyPr>
          <a:lstStyle/>
          <a:p>
            <a:pPr algn="ctr"/>
            <a:r>
              <a:rPr lang="fr-FR" dirty="0" smtClean="0"/>
              <a:t>KOLDA</a:t>
            </a:r>
          </a:p>
          <a:p>
            <a:pPr algn="ctr"/>
            <a:r>
              <a:rPr lang="fr-FR" dirty="0" smtClean="0"/>
              <a:t>278.381</a:t>
            </a:r>
            <a:endParaRPr lang="fr-FR" dirty="0"/>
          </a:p>
        </p:txBody>
      </p:sp>
      <p:sp>
        <p:nvSpPr>
          <p:cNvPr id="35" name="Ellipse 34"/>
          <p:cNvSpPr/>
          <p:nvPr/>
        </p:nvSpPr>
        <p:spPr>
          <a:xfrm>
            <a:off x="7740352" y="5251272"/>
            <a:ext cx="160471"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ZoneTexte 35"/>
          <p:cNvSpPr txBox="1"/>
          <p:nvPr/>
        </p:nvSpPr>
        <p:spPr>
          <a:xfrm>
            <a:off x="7228971" y="5517232"/>
            <a:ext cx="1305165" cy="646331"/>
          </a:xfrm>
          <a:prstGeom prst="rect">
            <a:avLst/>
          </a:prstGeom>
          <a:noFill/>
        </p:spPr>
        <p:txBody>
          <a:bodyPr wrap="none" rtlCol="0">
            <a:spAutoFit/>
          </a:bodyPr>
          <a:lstStyle/>
          <a:p>
            <a:pPr algn="ctr"/>
            <a:r>
              <a:rPr lang="fr-FR" dirty="0" smtClean="0"/>
              <a:t>KEDOUGOU</a:t>
            </a:r>
          </a:p>
          <a:p>
            <a:pPr algn="ctr"/>
            <a:r>
              <a:rPr lang="fr-FR" dirty="0" smtClean="0"/>
              <a:t>151.357</a:t>
            </a:r>
            <a:endParaRPr lang="fr-FR" dirty="0"/>
          </a:p>
        </p:txBody>
      </p:sp>
      <p:sp>
        <p:nvSpPr>
          <p:cNvPr id="2" name="ZoneTexte 1"/>
          <p:cNvSpPr txBox="1"/>
          <p:nvPr/>
        </p:nvSpPr>
        <p:spPr>
          <a:xfrm>
            <a:off x="6553200" y="548680"/>
            <a:ext cx="2483296" cy="369332"/>
          </a:xfrm>
          <a:prstGeom prst="rect">
            <a:avLst/>
          </a:prstGeom>
          <a:noFill/>
        </p:spPr>
        <p:txBody>
          <a:bodyPr wrap="square" rtlCol="0">
            <a:spAutoFit/>
          </a:bodyPr>
          <a:lstStyle/>
          <a:p>
            <a:r>
              <a:rPr lang="fr-FR" b="1" dirty="0" smtClean="0"/>
              <a:t>Région: </a:t>
            </a:r>
            <a:r>
              <a:rPr lang="fr-FR" b="1" dirty="0" smtClean="0">
                <a:solidFill>
                  <a:srgbClr val="FF0000"/>
                </a:solidFill>
              </a:rPr>
              <a:t>14</a:t>
            </a:r>
            <a:endParaRPr lang="fr-FR" b="1" dirty="0">
              <a:solidFill>
                <a:srgbClr val="FF0000"/>
              </a:solidFill>
            </a:endParaRPr>
          </a:p>
        </p:txBody>
      </p:sp>
      <p:sp>
        <p:nvSpPr>
          <p:cNvPr id="37" name="ZoneTexte 36"/>
          <p:cNvSpPr txBox="1"/>
          <p:nvPr/>
        </p:nvSpPr>
        <p:spPr>
          <a:xfrm>
            <a:off x="6553200" y="908720"/>
            <a:ext cx="2483296" cy="646331"/>
          </a:xfrm>
          <a:prstGeom prst="rect">
            <a:avLst/>
          </a:prstGeom>
          <a:noFill/>
        </p:spPr>
        <p:txBody>
          <a:bodyPr wrap="square" rtlCol="0">
            <a:spAutoFit/>
          </a:bodyPr>
          <a:lstStyle/>
          <a:p>
            <a:r>
              <a:rPr lang="fr-FR" b="1" dirty="0" smtClean="0"/>
              <a:t>Population: </a:t>
            </a:r>
            <a:r>
              <a:rPr lang="fr-FR" b="1" dirty="0">
                <a:solidFill>
                  <a:srgbClr val="FF0000"/>
                </a:solidFill>
              </a:rPr>
              <a:t>15 256 </a:t>
            </a:r>
            <a:r>
              <a:rPr lang="fr-FR" b="1" dirty="0" smtClean="0">
                <a:solidFill>
                  <a:srgbClr val="FF0000"/>
                </a:solidFill>
              </a:rPr>
              <a:t>346 </a:t>
            </a:r>
            <a:r>
              <a:rPr lang="fr-FR" dirty="0" smtClean="0"/>
              <a:t>(projection 2017)</a:t>
            </a:r>
            <a:endParaRPr lang="fr-FR" b="1" dirty="0">
              <a:solidFill>
                <a:srgbClr val="FF0000"/>
              </a:solidFill>
            </a:endParaRPr>
          </a:p>
        </p:txBody>
      </p:sp>
    </p:spTree>
    <p:extLst>
      <p:ext uri="{BB962C8B-B14F-4D97-AF65-F5344CB8AC3E}">
        <p14:creationId xmlns:p14="http://schemas.microsoft.com/office/powerpoint/2010/main" xmlns="" val="15095775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0"/>
            <a:ext cx="9144000" cy="523220"/>
          </a:xfrm>
          <a:prstGeom prst="rect">
            <a:avLst/>
          </a:prstGeom>
          <a:noFill/>
        </p:spPr>
        <p:txBody>
          <a:bodyPr wrap="square" rtlCol="0">
            <a:spAutoFit/>
          </a:bodyPr>
          <a:lstStyle/>
          <a:p>
            <a:pPr algn="ctr"/>
            <a:r>
              <a:rPr lang="fr-FR" sz="2800" dirty="0" smtClean="0">
                <a:latin typeface="Antique Olive Compact"/>
              </a:rPr>
              <a:t> </a:t>
            </a:r>
            <a:r>
              <a:rPr lang="fr-FR" sz="2800" b="1" dirty="0" smtClean="0">
                <a:solidFill>
                  <a:srgbClr val="FF0000"/>
                </a:solidFill>
                <a:latin typeface="Antique Olive Compact"/>
              </a:rPr>
              <a:t>SITE WEB (www.cciad.sn) </a:t>
            </a:r>
          </a:p>
        </p:txBody>
      </p:sp>
      <p:sp>
        <p:nvSpPr>
          <p:cNvPr id="5" name="Espace réservé du numéro de diapositive 2"/>
          <p:cNvSpPr txBox="1">
            <a:spLocks/>
          </p:cNvSpPr>
          <p:nvPr/>
        </p:nvSpPr>
        <p:spPr>
          <a:xfrm>
            <a:off x="3779912" y="6291551"/>
            <a:ext cx="1828800" cy="365125"/>
          </a:xfrm>
          <a:prstGeom prst="rect">
            <a:avLst/>
          </a:prstGeom>
        </p:spPr>
        <p:txBody>
          <a:bodyPr vert="horz" lIns="91440" tIns="45720" rIns="91440" bIns="45720" rtlCol="0" anchor="ctr"/>
          <a:lstStyle>
            <a:defPPr>
              <a:defRPr lang="fr-FR"/>
            </a:defPPr>
            <a:lvl1pPr marL="0" algn="ctr" defTabSz="914400" rtl="0" eaLnBrk="1" latinLnBrk="0" hangingPunct="1">
              <a:defRPr sz="12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2572B2-E491-4D5C-9AF4-7ED72CB20A8C}" type="slidenum">
              <a:rPr lang="fr-FR" sz="2000" smtClean="0">
                <a:solidFill>
                  <a:srgbClr val="FF0000"/>
                </a:solidFill>
              </a:rPr>
              <a:pPr/>
              <a:t>40</a:t>
            </a:fld>
            <a:endParaRPr lang="fr-FR" sz="2000" dirty="0">
              <a:solidFill>
                <a:srgbClr val="FF0000"/>
              </a:solidFill>
            </a:endParaRPr>
          </a:p>
        </p:txBody>
      </p:sp>
      <p:pic>
        <p:nvPicPr>
          <p:cNvPr id="6148" name="Picture 4" descr="C:\Users\Elitebook 850\Desktop\site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309960" y="2996952"/>
            <a:ext cx="6502400" cy="1936750"/>
          </a:xfrm>
          <a:prstGeom prst="rect">
            <a:avLst/>
          </a:prstGeom>
          <a:noFill/>
          <a:extLst>
            <a:ext uri="{909E8E84-426E-40DD-AFC4-6F175D3DCCD1}">
              <a14:hiddenFill xmlns:a14="http://schemas.microsoft.com/office/drawing/2010/main" xmlns="">
                <a:solidFill>
                  <a:srgbClr val="FFFFFF"/>
                </a:solidFill>
              </a14:hiddenFill>
            </a:ext>
          </a:extLst>
        </p:spPr>
      </p:pic>
      <p:pic>
        <p:nvPicPr>
          <p:cNvPr id="6147" name="Picture 3" descr="C:\Users\Elitebook 850\Desktop\site.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320800" y="490825"/>
            <a:ext cx="6502400" cy="2578135"/>
          </a:xfrm>
          <a:prstGeom prst="rect">
            <a:avLst/>
          </a:prstGeom>
          <a:noFill/>
          <a:extLst>
            <a:ext uri="{909E8E84-426E-40DD-AFC4-6F175D3DCCD1}">
              <a14:hiddenFill xmlns:a14="http://schemas.microsoft.com/office/drawing/2010/main" xmlns="">
                <a:solidFill>
                  <a:srgbClr val="FFFFFF"/>
                </a:solidFill>
              </a14:hiddenFill>
            </a:ext>
          </a:extLst>
        </p:spPr>
      </p:pic>
      <p:pic>
        <p:nvPicPr>
          <p:cNvPr id="6149" name="Picture 5" descr="C:\Users\Elitebook 850\Desktop\site3.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309960" y="4429132"/>
            <a:ext cx="6502400" cy="28067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74005683"/>
      </p:ext>
    </p:extLst>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2572B2-E491-4D5C-9AF4-7ED72CB20A8C}" type="slidenum">
              <a:rPr lang="fr-FR" smtClean="0"/>
              <a:pPr/>
              <a:t>41</a:t>
            </a:fld>
            <a:endParaRPr lang="fr-FR" dirty="0"/>
          </a:p>
        </p:txBody>
      </p:sp>
      <p:sp>
        <p:nvSpPr>
          <p:cNvPr id="5" name="Rectangle 4"/>
          <p:cNvSpPr/>
          <p:nvPr/>
        </p:nvSpPr>
        <p:spPr>
          <a:xfrm>
            <a:off x="0" y="2860024"/>
            <a:ext cx="9144000" cy="24530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0" y="3357562"/>
            <a:ext cx="9144000" cy="1400383"/>
          </a:xfrm>
          <a:prstGeom prst="rect">
            <a:avLst/>
          </a:prstGeom>
          <a:noFill/>
        </p:spPr>
        <p:txBody>
          <a:bodyPr wrap="square" lIns="91440" tIns="45720" rIns="91440" bIns="45720">
            <a:spAutoFit/>
          </a:bodyPr>
          <a:lstStyle/>
          <a:p>
            <a:pPr algn="ctr"/>
            <a:r>
              <a:rPr lang="fr-FR" sz="8500" b="1" spc="50" dirty="0" smtClean="0">
                <a:ln w="9525" cmpd="sng">
                  <a:solidFill>
                    <a:schemeClr val="accent1"/>
                  </a:solidFill>
                  <a:prstDash val="solid"/>
                </a:ln>
                <a:solidFill>
                  <a:srgbClr val="70AD47">
                    <a:tint val="1000"/>
                  </a:srgbClr>
                </a:solidFill>
                <a:effectLst>
                  <a:glow rad="38100">
                    <a:schemeClr val="accent1">
                      <a:alpha val="40000"/>
                    </a:schemeClr>
                  </a:glow>
                </a:effectLst>
              </a:rPr>
              <a:t>PROJETS EN </a:t>
            </a:r>
            <a:r>
              <a:rPr lang="fr-FR" sz="8500" b="1" spc="50" dirty="0" smtClean="0">
                <a:ln w="9525" cmpd="sng">
                  <a:solidFill>
                    <a:schemeClr val="accent1"/>
                  </a:solidFill>
                  <a:prstDash val="solid"/>
                </a:ln>
                <a:solidFill>
                  <a:srgbClr val="70AD47">
                    <a:tint val="1000"/>
                  </a:srgbClr>
                </a:solidFill>
                <a:effectLst>
                  <a:glow rad="38100">
                    <a:schemeClr val="accent1">
                      <a:alpha val="40000"/>
                    </a:schemeClr>
                  </a:glow>
                </a:effectLst>
              </a:rPr>
              <a:t>COURS</a:t>
            </a:r>
            <a:endParaRPr lang="fr-FR" sz="85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7" name="Picture 3" descr="Logo CCIAD"/>
          <p:cNvPicPr>
            <a:picLocks noChangeAspect="1" noChangeArrowheads="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xmlns="" val="0"/>
              </a:ext>
            </a:extLst>
          </a:blip>
          <a:srcRect/>
          <a:stretch>
            <a:fillRect/>
          </a:stretch>
        </p:blipFill>
        <p:spPr bwMode="auto">
          <a:xfrm>
            <a:off x="4946409" y="396237"/>
            <a:ext cx="4018079" cy="130457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pic>
      <p:pic>
        <p:nvPicPr>
          <p:cNvPr id="8" name="Imag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79512" y="190056"/>
            <a:ext cx="2304256" cy="1533378"/>
          </a:xfrm>
          <a:prstGeom prst="rect">
            <a:avLst/>
          </a:prstGeom>
        </p:spPr>
      </p:pic>
    </p:spTree>
    <p:extLst>
      <p:ext uri="{BB962C8B-B14F-4D97-AF65-F5344CB8AC3E}">
        <p14:creationId xmlns:p14="http://schemas.microsoft.com/office/powerpoint/2010/main" xmlns="" val="25670803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3499" y="-27384"/>
            <a:ext cx="4579372" cy="369332"/>
          </a:xfrm>
          <a:prstGeom prst="rect">
            <a:avLst/>
          </a:prstGeom>
          <a:noFill/>
        </p:spPr>
        <p:txBody>
          <a:bodyPr wrap="square" rtlCol="0">
            <a:spAutoFit/>
          </a:bodyPr>
          <a:lstStyle/>
          <a:p>
            <a:pPr algn="ctr"/>
            <a:r>
              <a:rPr lang="fr-FR" dirty="0" smtClean="0">
                <a:solidFill>
                  <a:schemeClr val="bg1">
                    <a:lumMod val="50000"/>
                  </a:schemeClr>
                </a:solidFill>
                <a:latin typeface="+mj-lt"/>
              </a:rPr>
              <a:t>MARCHE D’INTERET NATIONAL</a:t>
            </a:r>
            <a:endParaRPr lang="fr-FR" dirty="0" smtClean="0">
              <a:solidFill>
                <a:srgbClr val="000000"/>
              </a:solidFill>
              <a:latin typeface="+mj-lt"/>
            </a:endParaRPr>
          </a:p>
        </p:txBody>
      </p:sp>
      <p:sp>
        <p:nvSpPr>
          <p:cNvPr id="8" name="Espace réservé du numéro de diapositive 2"/>
          <p:cNvSpPr>
            <a:spLocks noGrp="1"/>
          </p:cNvSpPr>
          <p:nvPr>
            <p:ph type="sldNum" sz="quarter" idx="12"/>
          </p:nvPr>
        </p:nvSpPr>
        <p:spPr>
          <a:xfrm>
            <a:off x="3779912" y="6492875"/>
            <a:ext cx="1828800" cy="365125"/>
          </a:xfrm>
        </p:spPr>
        <p:txBody>
          <a:bodyPr/>
          <a:lstStyle/>
          <a:p>
            <a:fld id="{022572B2-E491-4D5C-9AF4-7ED72CB20A8C}" type="slidenum">
              <a:rPr lang="fr-FR" sz="2000" smtClean="0">
                <a:solidFill>
                  <a:srgbClr val="FF0000"/>
                </a:solidFill>
              </a:rPr>
              <a:pPr/>
              <a:t>42</a:t>
            </a:fld>
            <a:endParaRPr lang="fr-FR" sz="2000" dirty="0">
              <a:solidFill>
                <a:srgbClr val="FF0000"/>
              </a:solidFill>
            </a:endParaRPr>
          </a:p>
        </p:txBody>
      </p:sp>
      <p:pic>
        <p:nvPicPr>
          <p:cNvPr id="7170" name="Picture 2" descr="C:\Users\Elitebook 850\Desktop\MIN.jpg"/>
          <p:cNvPicPr>
            <a:picLocks noChangeAspect="1" noChangeArrowheads="1"/>
          </p:cNvPicPr>
          <p:nvPr/>
        </p:nvPicPr>
        <p:blipFill>
          <a:blip r:embed="rId2">
            <a:extLst>
              <a:ext uri="{BEBA8EAE-BF5A-486C-A8C5-ECC9F3942E4B}">
                <a14:imgProps xmlns:a14="http://schemas.microsoft.com/office/drawing/2010/main" xmlns="">
                  <a14:imgLayer r:embed="rId3">
                    <a14:imgEffect>
                      <a14:brightnessContrast bright="40000" contrast="20000"/>
                    </a14:imgEffect>
                  </a14:imgLayer>
                </a14:imgProps>
              </a:ext>
              <a:ext uri="{28A0092B-C50C-407E-A947-70E740481C1C}">
                <a14:useLocalDpi xmlns:a14="http://schemas.microsoft.com/office/drawing/2010/main" xmlns="" val="0"/>
              </a:ext>
            </a:extLst>
          </a:blip>
          <a:srcRect/>
          <a:stretch>
            <a:fillRect/>
          </a:stretch>
        </p:blipFill>
        <p:spPr bwMode="auto">
          <a:xfrm>
            <a:off x="1979712" y="404664"/>
            <a:ext cx="5112568" cy="3389855"/>
          </a:xfrm>
          <a:prstGeom prst="rect">
            <a:avLst/>
          </a:prstGeom>
          <a:noFill/>
          <a:extLst>
            <a:ext uri="{909E8E84-426E-40DD-AFC4-6F175D3DCCD1}">
              <a14:hiddenFill xmlns:a14="http://schemas.microsoft.com/office/drawing/2010/main" xmlns="">
                <a:solidFill>
                  <a:srgbClr val="FFFFFF"/>
                </a:solidFill>
              </a14:hiddenFill>
            </a:ext>
          </a:extLst>
        </p:spPr>
      </p:pic>
      <p:pic>
        <p:nvPicPr>
          <p:cNvPr id="7171" name="Picture 3" descr="C:\Users\Elitebook 850\Desktop\MIN1.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32674" y="3933056"/>
            <a:ext cx="3791254" cy="284818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10" name="ZoneTexte 9"/>
          <p:cNvSpPr txBox="1"/>
          <p:nvPr/>
        </p:nvSpPr>
        <p:spPr>
          <a:xfrm>
            <a:off x="4572000" y="-27384"/>
            <a:ext cx="4579372" cy="369332"/>
          </a:xfrm>
          <a:prstGeom prst="rect">
            <a:avLst/>
          </a:prstGeom>
          <a:noFill/>
        </p:spPr>
        <p:txBody>
          <a:bodyPr wrap="square" rtlCol="0">
            <a:spAutoFit/>
          </a:bodyPr>
          <a:lstStyle/>
          <a:p>
            <a:pPr algn="ctr"/>
            <a:r>
              <a:rPr lang="fr-FR" dirty="0" smtClean="0">
                <a:solidFill>
                  <a:schemeClr val="bg1">
                    <a:lumMod val="50000"/>
                  </a:schemeClr>
                </a:solidFill>
                <a:latin typeface="+mj-lt"/>
              </a:rPr>
              <a:t>GARE DES GROS PORTEURS</a:t>
            </a:r>
            <a:endParaRPr lang="fr-FR" dirty="0" smtClean="0">
              <a:solidFill>
                <a:srgbClr val="000000"/>
              </a:solidFill>
              <a:latin typeface="+mj-lt"/>
            </a:endParaRPr>
          </a:p>
        </p:txBody>
      </p:sp>
      <p:pic>
        <p:nvPicPr>
          <p:cNvPr id="7172" name="Picture 4" descr="C:\Users\Elitebook 850\Desktop\pole-urbain-diamniadio.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788023" y="3933056"/>
            <a:ext cx="4176465" cy="2861154"/>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220744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3498" y="-24"/>
            <a:ext cx="9130501" cy="523220"/>
          </a:xfrm>
          <a:prstGeom prst="rect">
            <a:avLst/>
          </a:prstGeom>
          <a:noFill/>
        </p:spPr>
        <p:txBody>
          <a:bodyPr wrap="square" rtlCol="0">
            <a:spAutoFit/>
          </a:bodyPr>
          <a:lstStyle/>
          <a:p>
            <a:pPr algn="ctr"/>
            <a:r>
              <a:rPr lang="fr-FR" sz="2800" b="1" dirty="0" smtClean="0">
                <a:solidFill>
                  <a:srgbClr val="C00000"/>
                </a:solidFill>
                <a:latin typeface="+mj-lt"/>
              </a:rPr>
              <a:t>CENTRE DE FORMATION: Construction d’un immeuble R+10</a:t>
            </a:r>
          </a:p>
        </p:txBody>
      </p:sp>
      <p:sp>
        <p:nvSpPr>
          <p:cNvPr id="8" name="Espace réservé du numéro de diapositive 2"/>
          <p:cNvSpPr>
            <a:spLocks noGrp="1"/>
          </p:cNvSpPr>
          <p:nvPr>
            <p:ph type="sldNum" sz="quarter" idx="12"/>
          </p:nvPr>
        </p:nvSpPr>
        <p:spPr>
          <a:xfrm>
            <a:off x="3779912" y="6492875"/>
            <a:ext cx="1008112" cy="365125"/>
          </a:xfrm>
        </p:spPr>
        <p:txBody>
          <a:bodyPr/>
          <a:lstStyle/>
          <a:p>
            <a:fld id="{022572B2-E491-4D5C-9AF4-7ED72CB20A8C}" type="slidenum">
              <a:rPr lang="fr-FR" sz="2000" smtClean="0">
                <a:solidFill>
                  <a:srgbClr val="FF0000"/>
                </a:solidFill>
              </a:rPr>
              <a:pPr/>
              <a:t>43</a:t>
            </a:fld>
            <a:endParaRPr lang="fr-FR" sz="2000" dirty="0">
              <a:solidFill>
                <a:srgbClr val="FF0000"/>
              </a:solidFill>
            </a:endParaRPr>
          </a:p>
        </p:txBody>
      </p:sp>
      <p:pic>
        <p:nvPicPr>
          <p:cNvPr id="8194" name="Picture 2" descr="C:\Users\Elitebook 850\Desktop\CFC.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360498" y="476672"/>
            <a:ext cx="4515757" cy="6028479"/>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083640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3499" y="5493275"/>
            <a:ext cx="9158745" cy="1304973"/>
          </a:xfrm>
          <a:prstGeom prst="rect">
            <a:avLst/>
          </a:prstGeom>
          <a:noFill/>
        </p:spPr>
        <p:txBody>
          <a:bodyPr wrap="square" rtlCol="0">
            <a:spAutoFit/>
          </a:bodyPr>
          <a:lstStyle/>
          <a:p>
            <a:pPr lvl="0" algn="just"/>
            <a:r>
              <a:rPr lang="fr-FR" sz="1970" b="1" dirty="0">
                <a:solidFill>
                  <a:srgbClr val="FF0000"/>
                </a:solidFill>
                <a:latin typeface="+mj-lt"/>
              </a:rPr>
              <a:t>Projet de la Nouvelle Chambre : </a:t>
            </a:r>
            <a:r>
              <a:rPr lang="fr-FR" sz="1970" dirty="0">
                <a:solidFill>
                  <a:srgbClr val="000000"/>
                </a:solidFill>
                <a:latin typeface="+mj-lt"/>
              </a:rPr>
              <a:t>Un nouveau bâtiment conçu pour une nouvelle disposition des services consulaires de Dakar. Ce sera également un espace architectural ouvert aux acteurs et aux partenaires, lieu d’échanges et de partage, de convivialité et de promotion des métiers de l’entreprise.</a:t>
            </a:r>
            <a:endParaRPr lang="fr-FR" sz="1970" dirty="0" smtClean="0">
              <a:solidFill>
                <a:srgbClr val="000000"/>
              </a:solidFill>
              <a:latin typeface="+mj-lt"/>
            </a:endParaRPr>
          </a:p>
        </p:txBody>
      </p:sp>
      <p:sp>
        <p:nvSpPr>
          <p:cNvPr id="6" name="ZoneTexte 5"/>
          <p:cNvSpPr txBox="1"/>
          <p:nvPr/>
        </p:nvSpPr>
        <p:spPr>
          <a:xfrm>
            <a:off x="13499" y="-27384"/>
            <a:ext cx="9144000" cy="584775"/>
          </a:xfrm>
          <a:prstGeom prst="rect">
            <a:avLst/>
          </a:prstGeom>
          <a:noFill/>
        </p:spPr>
        <p:txBody>
          <a:bodyPr wrap="square" rtlCol="0">
            <a:spAutoFit/>
          </a:bodyPr>
          <a:lstStyle/>
          <a:p>
            <a:pPr algn="ctr"/>
            <a:r>
              <a:rPr lang="fr-FR" sz="3200" b="1" dirty="0" smtClean="0">
                <a:solidFill>
                  <a:srgbClr val="C00000"/>
                </a:solidFill>
                <a:latin typeface="+mj-lt"/>
              </a:rPr>
              <a:t>MAQUETTE PROJET DE SIEGE CCIAD</a:t>
            </a:r>
            <a:endParaRPr lang="fr-FR" sz="3200" b="1" dirty="0" smtClean="0">
              <a:solidFill>
                <a:srgbClr val="C00000"/>
              </a:solidFill>
              <a:latin typeface="+mj-lt"/>
            </a:endParaRPr>
          </a:p>
        </p:txBody>
      </p:sp>
      <p:sp>
        <p:nvSpPr>
          <p:cNvPr id="8" name="Espace réservé du numéro de diapositive 2"/>
          <p:cNvSpPr>
            <a:spLocks noGrp="1"/>
          </p:cNvSpPr>
          <p:nvPr>
            <p:ph type="sldNum" sz="quarter" idx="12"/>
          </p:nvPr>
        </p:nvSpPr>
        <p:spPr>
          <a:xfrm>
            <a:off x="3779912" y="6492875"/>
            <a:ext cx="1828800" cy="365125"/>
          </a:xfrm>
        </p:spPr>
        <p:txBody>
          <a:bodyPr/>
          <a:lstStyle/>
          <a:p>
            <a:fld id="{022572B2-E491-4D5C-9AF4-7ED72CB20A8C}" type="slidenum">
              <a:rPr lang="fr-FR" sz="2000" smtClean="0">
                <a:solidFill>
                  <a:srgbClr val="FF0000"/>
                </a:solidFill>
              </a:rPr>
              <a:pPr/>
              <a:t>44</a:t>
            </a:fld>
            <a:endParaRPr lang="fr-FR" sz="2000" dirty="0">
              <a:solidFill>
                <a:srgbClr val="FF0000"/>
              </a:solidFill>
            </a:endParaRPr>
          </a:p>
        </p:txBody>
      </p:sp>
      <p:pic>
        <p:nvPicPr>
          <p:cNvPr id="9"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07704" y="404664"/>
            <a:ext cx="4990857" cy="5003435"/>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790438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3499" y="-27384"/>
            <a:ext cx="9144000" cy="646331"/>
          </a:xfrm>
          <a:prstGeom prst="rect">
            <a:avLst/>
          </a:prstGeom>
          <a:noFill/>
        </p:spPr>
        <p:txBody>
          <a:bodyPr wrap="square" rtlCol="0">
            <a:spAutoFit/>
          </a:bodyPr>
          <a:lstStyle/>
          <a:p>
            <a:pPr algn="ctr"/>
            <a:r>
              <a:rPr lang="fr-FR" sz="3600" b="1" dirty="0" smtClean="0">
                <a:solidFill>
                  <a:srgbClr val="C00000"/>
                </a:solidFill>
                <a:latin typeface="+mj-lt"/>
              </a:rPr>
              <a:t>PLATEFORME E-VGM</a:t>
            </a:r>
          </a:p>
        </p:txBody>
      </p:sp>
      <p:sp>
        <p:nvSpPr>
          <p:cNvPr id="8" name="Espace réservé du numéro de diapositive 2"/>
          <p:cNvSpPr>
            <a:spLocks noGrp="1"/>
          </p:cNvSpPr>
          <p:nvPr>
            <p:ph type="sldNum" sz="quarter" idx="12"/>
          </p:nvPr>
        </p:nvSpPr>
        <p:spPr>
          <a:xfrm>
            <a:off x="3779912" y="6492875"/>
            <a:ext cx="1828800" cy="365125"/>
          </a:xfrm>
        </p:spPr>
        <p:txBody>
          <a:bodyPr/>
          <a:lstStyle/>
          <a:p>
            <a:fld id="{022572B2-E491-4D5C-9AF4-7ED72CB20A8C}" type="slidenum">
              <a:rPr lang="fr-FR" sz="2000" smtClean="0">
                <a:solidFill>
                  <a:srgbClr val="FF0000"/>
                </a:solidFill>
              </a:rPr>
              <a:pPr/>
              <a:t>45</a:t>
            </a:fld>
            <a:endParaRPr lang="fr-FR" sz="2000" dirty="0">
              <a:solidFill>
                <a:srgbClr val="FF0000"/>
              </a:solidFill>
            </a:endParaRPr>
          </a:p>
        </p:txBody>
      </p:sp>
      <p:pic>
        <p:nvPicPr>
          <p:cNvPr id="9218" name="Picture 2" descr="C:\Users\Elitebook 850\Desktop\evgm.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9512" y="819612"/>
            <a:ext cx="8774839" cy="47525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762037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203332"/>
            <a:ext cx="8229600" cy="4368808"/>
          </a:xfrm>
        </p:spPr>
        <p:txBody>
          <a:bodyPr>
            <a:noAutofit/>
          </a:bodyPr>
          <a:lstStyle/>
          <a:p>
            <a:r>
              <a:rPr lang="fr-FR" sz="12000" dirty="0" smtClean="0">
                <a:solidFill>
                  <a:srgbClr val="0070C0"/>
                </a:solidFill>
                <a:latin typeface="Algerian" pitchFamily="82" charset="0"/>
              </a:rPr>
              <a:t>MERCI DE VOTRE ATTENTION</a:t>
            </a:r>
            <a:endParaRPr lang="fr-FR" sz="12000" dirty="0">
              <a:solidFill>
                <a:srgbClr val="0070C0"/>
              </a:solidFill>
              <a:latin typeface="Algerian" pitchFamily="82" charset="0"/>
            </a:endParaRPr>
          </a:p>
        </p:txBody>
      </p:sp>
      <p:sp>
        <p:nvSpPr>
          <p:cNvPr id="4" name="Espace réservé du numéro de diapositive 3"/>
          <p:cNvSpPr>
            <a:spLocks noGrp="1"/>
          </p:cNvSpPr>
          <p:nvPr>
            <p:ph type="sldNum" sz="quarter" idx="12"/>
          </p:nvPr>
        </p:nvSpPr>
        <p:spPr/>
        <p:txBody>
          <a:bodyPr/>
          <a:lstStyle/>
          <a:p>
            <a:fld id="{022572B2-E491-4D5C-9AF4-7ED72CB20A8C}" type="slidenum">
              <a:rPr lang="fr-FR" smtClean="0"/>
              <a:pPr/>
              <a:t>46</a:t>
            </a:fld>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04047" y="444728"/>
            <a:ext cx="4139953" cy="3416320"/>
          </a:xfrm>
          <a:prstGeom prst="rect">
            <a:avLst/>
          </a:prstGeom>
        </p:spPr>
        <p:txBody>
          <a:bodyPr wrap="square">
            <a:spAutoFit/>
          </a:bodyPr>
          <a:lstStyle/>
          <a:p>
            <a:r>
              <a:rPr lang="fr-FR" sz="2400" dirty="0">
                <a:solidFill>
                  <a:srgbClr val="000000"/>
                </a:solidFill>
              </a:rPr>
              <a:t>L’Institution a connu de 1888 à ce jour, 17 Présidents</a:t>
            </a:r>
            <a:r>
              <a:rPr lang="fr-FR" sz="2400" dirty="0" smtClean="0">
                <a:solidFill>
                  <a:srgbClr val="000000"/>
                </a:solidFill>
              </a:rPr>
              <a:t>.</a:t>
            </a:r>
          </a:p>
          <a:p>
            <a:r>
              <a:rPr lang="fr-FR" sz="2400" dirty="0">
                <a:solidFill>
                  <a:srgbClr val="000000"/>
                </a:solidFill>
              </a:rPr>
              <a:t>Créée en 1888, la Chambre de Commerce, d’Industrie et d’Agriculture de Dakar (</a:t>
            </a:r>
            <a:r>
              <a:rPr lang="fr-FR" sz="2400" dirty="0" smtClean="0">
                <a:solidFill>
                  <a:srgbClr val="000000"/>
                </a:solidFill>
              </a:rPr>
              <a:t>CCIAD) </a:t>
            </a:r>
            <a:r>
              <a:rPr lang="fr-FR" sz="2400" dirty="0">
                <a:solidFill>
                  <a:srgbClr val="000000"/>
                </a:solidFill>
              </a:rPr>
              <a:t>est un établissement public à caractère </a:t>
            </a:r>
            <a:r>
              <a:rPr lang="fr-FR" sz="2400" dirty="0" smtClean="0">
                <a:solidFill>
                  <a:srgbClr val="000000"/>
                </a:solidFill>
              </a:rPr>
              <a:t>professionnel, dotée de la personnalité juridique et de l’autonomie financière.</a:t>
            </a:r>
            <a:endParaRPr lang="fr-FR" sz="2400" dirty="0">
              <a:solidFill>
                <a:srgbClr val="000000"/>
              </a:solidFill>
            </a:endParaRPr>
          </a:p>
        </p:txBody>
      </p:sp>
      <p:sp>
        <p:nvSpPr>
          <p:cNvPr id="4" name="Espace réservé du numéro de diapositive 3"/>
          <p:cNvSpPr>
            <a:spLocks noGrp="1"/>
          </p:cNvSpPr>
          <p:nvPr>
            <p:ph type="sldNum" sz="quarter" idx="12"/>
          </p:nvPr>
        </p:nvSpPr>
        <p:spPr/>
        <p:txBody>
          <a:bodyPr/>
          <a:lstStyle/>
          <a:p>
            <a:fld id="{022572B2-E491-4D5C-9AF4-7ED72CB20A8C}" type="slidenum">
              <a:rPr lang="fr-FR" smtClean="0"/>
              <a:pPr/>
              <a:t>5</a:t>
            </a:fld>
            <a:endParaRPr lang="fr-FR" dirty="0"/>
          </a:p>
        </p:txBody>
      </p:sp>
      <p:pic>
        <p:nvPicPr>
          <p:cNvPr id="9" name="Espace réservé du contenu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5496" y="116632"/>
            <a:ext cx="4860032" cy="3808103"/>
          </a:xfrm>
          <a:prstGeom prst="roundRect">
            <a:avLst>
              <a:gd name="adj" fmla="val 16667"/>
            </a:avLst>
          </a:prstGeom>
          <a:ln>
            <a:solidFill>
              <a:schemeClr val="accent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Rectangle 9"/>
          <p:cNvSpPr/>
          <p:nvPr/>
        </p:nvSpPr>
        <p:spPr>
          <a:xfrm>
            <a:off x="251520" y="4077072"/>
            <a:ext cx="8712968" cy="1938992"/>
          </a:xfrm>
          <a:prstGeom prst="rect">
            <a:avLst/>
          </a:prstGeom>
        </p:spPr>
        <p:txBody>
          <a:bodyPr wrap="square">
            <a:spAutoFit/>
          </a:bodyPr>
          <a:lstStyle/>
          <a:p>
            <a:r>
              <a:rPr lang="fr-FR" sz="2400" dirty="0" smtClean="0">
                <a:solidFill>
                  <a:srgbClr val="000000"/>
                </a:solidFill>
              </a:rPr>
              <a:t>Interface </a:t>
            </a:r>
            <a:r>
              <a:rPr lang="fr-FR" sz="2400" dirty="0">
                <a:solidFill>
                  <a:srgbClr val="000000"/>
                </a:solidFill>
              </a:rPr>
              <a:t>privilégiée entre les pouvoirs publics et le secteur privé, elle joue un rôle pivot dans l’économie </a:t>
            </a:r>
            <a:r>
              <a:rPr lang="fr-FR" sz="2400" dirty="0" smtClean="0">
                <a:solidFill>
                  <a:srgbClr val="000000"/>
                </a:solidFill>
              </a:rPr>
              <a:t>sénégalaise.</a:t>
            </a:r>
          </a:p>
          <a:p>
            <a:endParaRPr lang="fr-FR" sz="2400" dirty="0">
              <a:solidFill>
                <a:srgbClr val="000000"/>
              </a:solidFill>
            </a:endParaRPr>
          </a:p>
          <a:p>
            <a:r>
              <a:rPr lang="fr-FR" sz="2400" dirty="0">
                <a:solidFill>
                  <a:srgbClr val="000000"/>
                </a:solidFill>
              </a:rPr>
              <a:t>La CCIAD </a:t>
            </a:r>
            <a:r>
              <a:rPr lang="fr-FR" sz="2400" dirty="0" smtClean="0">
                <a:solidFill>
                  <a:srgbClr val="000000"/>
                </a:solidFill>
              </a:rPr>
              <a:t>assure la représentation et la promotion des intérêts généraux </a:t>
            </a:r>
            <a:r>
              <a:rPr lang="fr-FR" sz="2400" dirty="0">
                <a:solidFill>
                  <a:srgbClr val="000000"/>
                </a:solidFill>
              </a:rPr>
              <a:t>des entreprises industrielles, commerciales et agricoles.</a:t>
            </a:r>
            <a:endParaRPr lang="fr-FR" sz="2400" dirty="0"/>
          </a:p>
        </p:txBody>
      </p:sp>
    </p:spTree>
    <p:extLst>
      <p:ext uri="{BB962C8B-B14F-4D97-AF65-F5344CB8AC3E}">
        <p14:creationId xmlns:p14="http://schemas.microsoft.com/office/powerpoint/2010/main" xmlns="" val="15121311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7503" y="1721122"/>
            <a:ext cx="8856985" cy="4585871"/>
          </a:xfrm>
          <a:prstGeom prst="rect">
            <a:avLst/>
          </a:prstGeom>
          <a:noFill/>
        </p:spPr>
        <p:txBody>
          <a:bodyPr wrap="square" rtlCol="0">
            <a:spAutoFit/>
          </a:bodyPr>
          <a:lstStyle/>
          <a:p>
            <a:pPr marL="457200" indent="-457200">
              <a:buAutoNum type="arabicPeriod"/>
            </a:pPr>
            <a:r>
              <a:rPr lang="fr-FR" sz="2400" b="1" dirty="0" smtClean="0">
                <a:solidFill>
                  <a:srgbClr val="FF0000"/>
                </a:solidFill>
              </a:rPr>
              <a:t>Représentation</a:t>
            </a:r>
          </a:p>
          <a:p>
            <a:endParaRPr lang="fr-FR" sz="1400" b="1" dirty="0" smtClean="0">
              <a:solidFill>
                <a:srgbClr val="FF0000"/>
              </a:solidFill>
            </a:endParaRPr>
          </a:p>
          <a:p>
            <a:r>
              <a:rPr lang="fr-FR" sz="2400" b="1" dirty="0">
                <a:solidFill>
                  <a:srgbClr val="FF0000"/>
                </a:solidFill>
              </a:rPr>
              <a:t>2</a:t>
            </a:r>
            <a:r>
              <a:rPr lang="fr-FR" sz="2400" b="1" dirty="0" smtClean="0">
                <a:solidFill>
                  <a:srgbClr val="FF0000"/>
                </a:solidFill>
              </a:rPr>
              <a:t>. Assister, Encadrer et Appuyer les entreprises</a:t>
            </a:r>
            <a:endParaRPr lang="fr-FR" sz="2400" dirty="0">
              <a:solidFill>
                <a:srgbClr val="FF0000"/>
              </a:solidFill>
            </a:endParaRPr>
          </a:p>
          <a:p>
            <a:r>
              <a:rPr lang="fr-FR" sz="2400" dirty="0">
                <a:solidFill>
                  <a:srgbClr val="000000"/>
                </a:solidFill>
              </a:rPr>
              <a:t>La CCIAD joue un rôle prépondérant dans les domaines de la création, la promotion, l’encadrement et l’assistance des entreprises privées. </a:t>
            </a:r>
          </a:p>
          <a:p>
            <a:r>
              <a:rPr lang="fr-FR" sz="2400" dirty="0">
                <a:solidFill>
                  <a:srgbClr val="000000"/>
                </a:solidFill>
              </a:rPr>
              <a:t>Elle les accompagne à toutes les étapes du développement de leur affaire en leur offrant une large gamme de services adaptés à leurs </a:t>
            </a:r>
            <a:r>
              <a:rPr lang="fr-FR" sz="2400" dirty="0" smtClean="0">
                <a:solidFill>
                  <a:srgbClr val="000000"/>
                </a:solidFill>
              </a:rPr>
              <a:t>besoins.</a:t>
            </a:r>
          </a:p>
          <a:p>
            <a:endParaRPr lang="fr-FR" sz="1400" dirty="0">
              <a:solidFill>
                <a:srgbClr val="000000"/>
              </a:solidFill>
            </a:endParaRPr>
          </a:p>
          <a:p>
            <a:r>
              <a:rPr lang="fr-FR" sz="2400" b="1" dirty="0">
                <a:solidFill>
                  <a:srgbClr val="FF0000"/>
                </a:solidFill>
              </a:rPr>
              <a:t>3</a:t>
            </a:r>
            <a:r>
              <a:rPr lang="fr-FR" sz="2400" b="1" dirty="0" smtClean="0">
                <a:solidFill>
                  <a:srgbClr val="FF0000"/>
                </a:solidFill>
              </a:rPr>
              <a:t>. </a:t>
            </a:r>
            <a:r>
              <a:rPr lang="fr-FR" sz="2400" b="1" dirty="0">
                <a:solidFill>
                  <a:srgbClr val="FF0000"/>
                </a:solidFill>
              </a:rPr>
              <a:t>Former les opérateurs économiques</a:t>
            </a:r>
            <a:endParaRPr lang="fr-FR" sz="2400" dirty="0">
              <a:solidFill>
                <a:srgbClr val="FF0000"/>
              </a:solidFill>
            </a:endParaRPr>
          </a:p>
          <a:p>
            <a:r>
              <a:rPr lang="fr-FR" sz="2400" dirty="0">
                <a:solidFill>
                  <a:srgbClr val="000000"/>
                </a:solidFill>
              </a:rPr>
              <a:t>Offrir des ressources humaines de qualité en formant des hommes et des femmes aptes à répondre aux besoins des entreprises (formation initiale et continue adaptées aux exigences du marché de l’emploi</a:t>
            </a:r>
            <a:r>
              <a:rPr lang="fr-FR" sz="2400" dirty="0" smtClean="0">
                <a:solidFill>
                  <a:srgbClr val="000000"/>
                </a:solidFill>
              </a:rPr>
              <a:t>).</a:t>
            </a:r>
          </a:p>
        </p:txBody>
      </p:sp>
      <p:sp>
        <p:nvSpPr>
          <p:cNvPr id="5" name="Espace réservé du numéro de diapositive 2"/>
          <p:cNvSpPr txBox="1">
            <a:spLocks/>
          </p:cNvSpPr>
          <p:nvPr/>
        </p:nvSpPr>
        <p:spPr>
          <a:xfrm>
            <a:off x="4077219" y="6492875"/>
            <a:ext cx="1828800" cy="365125"/>
          </a:xfrm>
          <a:prstGeom prst="rect">
            <a:avLst/>
          </a:prstGeom>
        </p:spPr>
        <p:txBody>
          <a:bodyPr vert="horz" lIns="91440" tIns="45720" rIns="91440" bIns="45720" rtlCol="0" anchor="ctr"/>
          <a:lstStyle>
            <a:defPPr>
              <a:defRPr lang="fr-FR"/>
            </a:defPPr>
            <a:lvl1pPr marL="0" algn="ctr" defTabSz="914400" rtl="0" eaLnBrk="1" latinLnBrk="0" hangingPunct="1">
              <a:defRPr sz="12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2572B2-E491-4D5C-9AF4-7ED72CB20A8C}" type="slidenum">
              <a:rPr lang="fr-FR" sz="2000" smtClean="0">
                <a:solidFill>
                  <a:srgbClr val="FF0000"/>
                </a:solidFill>
              </a:rPr>
              <a:pPr/>
              <a:t>6</a:t>
            </a:fld>
            <a:endParaRPr lang="fr-FR" sz="2000" dirty="0">
              <a:solidFill>
                <a:srgbClr val="FF0000"/>
              </a:solidFill>
            </a:endParaRPr>
          </a:p>
        </p:txBody>
      </p:sp>
      <p:pic>
        <p:nvPicPr>
          <p:cNvPr id="6" name="Espace réservé du contenu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5496" y="116632"/>
            <a:ext cx="1512168" cy="1184867"/>
          </a:xfrm>
          <a:prstGeom prst="roundRect">
            <a:avLst>
              <a:gd name="adj" fmla="val 16667"/>
            </a:avLst>
          </a:prstGeom>
          <a:ln>
            <a:solidFill>
              <a:schemeClr val="accent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Rectangle 6"/>
          <p:cNvSpPr/>
          <p:nvPr/>
        </p:nvSpPr>
        <p:spPr>
          <a:xfrm>
            <a:off x="1835696" y="447455"/>
            <a:ext cx="7308304" cy="615553"/>
          </a:xfrm>
          <a:prstGeom prst="rect">
            <a:avLst/>
          </a:prstGeom>
          <a:noFill/>
        </p:spPr>
        <p:txBody>
          <a:bodyPr wrap="square" lIns="91440" tIns="45720" rIns="91440" bIns="45720">
            <a:spAutoFit/>
          </a:bodyPr>
          <a:lstStyle/>
          <a:p>
            <a:r>
              <a:rPr lang="fr-FR" sz="3400" b="1" spc="50" dirty="0" smtClean="0">
                <a:ln w="9525" cmpd="sng">
                  <a:noFill/>
                  <a:prstDash val="solid"/>
                </a:ln>
                <a:solidFill>
                  <a:srgbClr val="0070C0"/>
                </a:solidFill>
                <a:effectLst>
                  <a:glow rad="38100">
                    <a:schemeClr val="accent1">
                      <a:alpha val="40000"/>
                    </a:schemeClr>
                  </a:glow>
                </a:effectLst>
              </a:rPr>
              <a:t>MISSIONS DE LA CCIAD</a:t>
            </a:r>
            <a:endParaRPr lang="fr-FR" sz="3400" b="1" cap="none" spc="50" dirty="0">
              <a:ln w="9525" cmpd="sng">
                <a:noFill/>
                <a:prstDash val="solid"/>
              </a:ln>
              <a:solidFill>
                <a:srgbClr val="0070C0"/>
              </a:solidFill>
              <a:effectLst>
                <a:glow rad="38100">
                  <a:schemeClr val="accent1">
                    <a:alpha val="40000"/>
                  </a:schemeClr>
                </a:glow>
              </a:effectLst>
            </a:endParaRPr>
          </a:p>
        </p:txBody>
      </p:sp>
    </p:spTree>
    <p:extLst>
      <p:ext uri="{BB962C8B-B14F-4D97-AF65-F5344CB8AC3E}">
        <p14:creationId xmlns:p14="http://schemas.microsoft.com/office/powerpoint/2010/main" xmlns="" val="89804577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9511" y="1412776"/>
            <a:ext cx="8712969" cy="4524315"/>
          </a:xfrm>
          <a:prstGeom prst="rect">
            <a:avLst/>
          </a:prstGeom>
          <a:noFill/>
        </p:spPr>
        <p:txBody>
          <a:bodyPr wrap="square" rtlCol="0">
            <a:spAutoFit/>
          </a:bodyPr>
          <a:lstStyle/>
          <a:p>
            <a:r>
              <a:rPr lang="fr-FR" sz="2400" b="1" dirty="0" smtClean="0">
                <a:solidFill>
                  <a:srgbClr val="FF0000"/>
                </a:solidFill>
              </a:rPr>
              <a:t>4. </a:t>
            </a:r>
            <a:r>
              <a:rPr lang="fr-FR" sz="2400" b="1" dirty="0">
                <a:solidFill>
                  <a:srgbClr val="FF0000"/>
                </a:solidFill>
              </a:rPr>
              <a:t>Informer les entreprises</a:t>
            </a:r>
          </a:p>
          <a:p>
            <a:pPr algn="just"/>
            <a:r>
              <a:rPr lang="fr-FR" sz="2400" dirty="0">
                <a:solidFill>
                  <a:srgbClr val="000000"/>
                </a:solidFill>
              </a:rPr>
              <a:t>Mettre à la disposition des opérateurs économiques des informations économiques pratiques et fiables. </a:t>
            </a:r>
            <a:endParaRPr lang="fr-FR" sz="2400" dirty="0" smtClean="0">
              <a:solidFill>
                <a:srgbClr val="000000"/>
              </a:solidFill>
            </a:endParaRPr>
          </a:p>
          <a:p>
            <a:pPr algn="just"/>
            <a:endParaRPr lang="fr-FR" sz="2400" dirty="0">
              <a:solidFill>
                <a:srgbClr val="000000"/>
              </a:solidFill>
            </a:endParaRPr>
          </a:p>
          <a:p>
            <a:pPr algn="just"/>
            <a:r>
              <a:rPr lang="fr-FR" sz="2400" dirty="0">
                <a:solidFill>
                  <a:srgbClr val="000000"/>
                </a:solidFill>
              </a:rPr>
              <a:t>La CCIAD édite de nombreux ouvrages, brochures, notes de conjoncture économique et revues pour rendre compte de l’évolution de l’économie sénégalaise et dispose d’un fonds documentaire très riche</a:t>
            </a:r>
            <a:r>
              <a:rPr lang="fr-FR" sz="2400" dirty="0" smtClean="0">
                <a:solidFill>
                  <a:srgbClr val="000000"/>
                </a:solidFill>
              </a:rPr>
              <a:t>.</a:t>
            </a:r>
          </a:p>
          <a:p>
            <a:endParaRPr lang="fr-FR" sz="2400" dirty="0" smtClean="0">
              <a:solidFill>
                <a:srgbClr val="000000"/>
              </a:solidFill>
            </a:endParaRPr>
          </a:p>
          <a:p>
            <a:r>
              <a:rPr lang="fr-FR" sz="2400" b="1" dirty="0">
                <a:solidFill>
                  <a:srgbClr val="FF0000"/>
                </a:solidFill>
              </a:rPr>
              <a:t>5</a:t>
            </a:r>
            <a:r>
              <a:rPr lang="fr-FR" sz="2400" b="1" dirty="0" smtClean="0">
                <a:solidFill>
                  <a:srgbClr val="FF0000"/>
                </a:solidFill>
              </a:rPr>
              <a:t>. Gérer des Infrastructures</a:t>
            </a:r>
          </a:p>
          <a:p>
            <a:pPr marL="800100" lvl="1" indent="-342900">
              <a:buFont typeface="Wingdings" panose="05000000000000000000" pitchFamily="2" charset="2"/>
              <a:buChar char="§"/>
            </a:pPr>
            <a:r>
              <a:rPr lang="fr-FR" sz="2400" dirty="0" smtClean="0"/>
              <a:t>Ponts bascules</a:t>
            </a:r>
          </a:p>
          <a:p>
            <a:pPr marL="800100" lvl="1" indent="-342900">
              <a:buFont typeface="Wingdings" panose="05000000000000000000" pitchFamily="2" charset="2"/>
              <a:buChar char="§"/>
            </a:pPr>
            <a:r>
              <a:rPr lang="fr-FR" sz="2400" dirty="0" smtClean="0"/>
              <a:t>Centre de formation</a:t>
            </a:r>
          </a:p>
        </p:txBody>
      </p:sp>
      <p:sp>
        <p:nvSpPr>
          <p:cNvPr id="5" name="Espace réservé du numéro de diapositive 2"/>
          <p:cNvSpPr txBox="1">
            <a:spLocks/>
          </p:cNvSpPr>
          <p:nvPr/>
        </p:nvSpPr>
        <p:spPr>
          <a:xfrm>
            <a:off x="4077219" y="6492875"/>
            <a:ext cx="1828800" cy="365125"/>
          </a:xfrm>
          <a:prstGeom prst="rect">
            <a:avLst/>
          </a:prstGeom>
        </p:spPr>
        <p:txBody>
          <a:bodyPr vert="horz" lIns="91440" tIns="45720" rIns="91440" bIns="45720" rtlCol="0" anchor="ctr"/>
          <a:lstStyle>
            <a:defPPr>
              <a:defRPr lang="fr-FR"/>
            </a:defPPr>
            <a:lvl1pPr marL="0" algn="ctr" defTabSz="914400" rtl="0" eaLnBrk="1" latinLnBrk="0" hangingPunct="1">
              <a:defRPr sz="12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2572B2-E491-4D5C-9AF4-7ED72CB20A8C}" type="slidenum">
              <a:rPr lang="fr-FR" sz="2000" smtClean="0">
                <a:solidFill>
                  <a:srgbClr val="FF0000"/>
                </a:solidFill>
              </a:rPr>
              <a:pPr/>
              <a:t>7</a:t>
            </a:fld>
            <a:endParaRPr lang="fr-FR" sz="2000" dirty="0">
              <a:solidFill>
                <a:srgbClr val="FF0000"/>
              </a:solidFill>
            </a:endParaRPr>
          </a:p>
        </p:txBody>
      </p:sp>
      <p:pic>
        <p:nvPicPr>
          <p:cNvPr id="6" name="Espace réservé du contenu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5496" y="116632"/>
            <a:ext cx="1512168" cy="1184867"/>
          </a:xfrm>
          <a:prstGeom prst="roundRect">
            <a:avLst>
              <a:gd name="adj" fmla="val 16667"/>
            </a:avLst>
          </a:prstGeom>
          <a:ln>
            <a:solidFill>
              <a:schemeClr val="accent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Rectangle 6"/>
          <p:cNvSpPr/>
          <p:nvPr/>
        </p:nvSpPr>
        <p:spPr>
          <a:xfrm>
            <a:off x="1835696" y="447455"/>
            <a:ext cx="7308304" cy="615553"/>
          </a:xfrm>
          <a:prstGeom prst="rect">
            <a:avLst/>
          </a:prstGeom>
          <a:noFill/>
        </p:spPr>
        <p:txBody>
          <a:bodyPr wrap="square" lIns="91440" tIns="45720" rIns="91440" bIns="45720">
            <a:spAutoFit/>
          </a:bodyPr>
          <a:lstStyle/>
          <a:p>
            <a:r>
              <a:rPr lang="fr-FR" sz="3400" b="1" spc="50" dirty="0" smtClean="0">
                <a:ln w="9525" cmpd="sng">
                  <a:noFill/>
                  <a:prstDash val="solid"/>
                </a:ln>
                <a:solidFill>
                  <a:srgbClr val="0070C0"/>
                </a:solidFill>
                <a:effectLst>
                  <a:glow rad="38100">
                    <a:schemeClr val="accent1">
                      <a:alpha val="40000"/>
                    </a:schemeClr>
                  </a:glow>
                </a:effectLst>
              </a:rPr>
              <a:t>MISSIONS DE LA CCIAD</a:t>
            </a:r>
            <a:endParaRPr lang="fr-FR" sz="3400" b="1" cap="none" spc="50" dirty="0">
              <a:ln w="9525" cmpd="sng">
                <a:noFill/>
                <a:prstDash val="solid"/>
              </a:ln>
              <a:solidFill>
                <a:srgbClr val="0070C0"/>
              </a:solidFill>
              <a:effectLst>
                <a:glow rad="38100">
                  <a:schemeClr val="accent1">
                    <a:alpha val="40000"/>
                  </a:schemeClr>
                </a:glow>
              </a:effectLst>
            </a:endParaRPr>
          </a:p>
        </p:txBody>
      </p:sp>
    </p:spTree>
    <p:extLst>
      <p:ext uri="{BB962C8B-B14F-4D97-AF65-F5344CB8AC3E}">
        <p14:creationId xmlns:p14="http://schemas.microsoft.com/office/powerpoint/2010/main" xmlns="" val="241597349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2572B2-E491-4D5C-9AF4-7ED72CB20A8C}" type="slidenum">
              <a:rPr lang="fr-FR" smtClean="0"/>
              <a:pPr/>
              <a:t>8</a:t>
            </a:fld>
            <a:endParaRPr lang="fr-FR" dirty="0"/>
          </a:p>
        </p:txBody>
      </p:sp>
      <p:sp>
        <p:nvSpPr>
          <p:cNvPr id="5" name="Rectangle 4"/>
          <p:cNvSpPr/>
          <p:nvPr/>
        </p:nvSpPr>
        <p:spPr>
          <a:xfrm>
            <a:off x="0" y="2272054"/>
            <a:ext cx="9144000" cy="37492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0" y="2148820"/>
            <a:ext cx="9144000" cy="4016484"/>
          </a:xfrm>
          <a:prstGeom prst="rect">
            <a:avLst/>
          </a:prstGeom>
          <a:noFill/>
        </p:spPr>
        <p:txBody>
          <a:bodyPr wrap="square" lIns="91440" tIns="45720" rIns="91440" bIns="45720">
            <a:spAutoFit/>
          </a:bodyPr>
          <a:lstStyle/>
          <a:p>
            <a:pPr algn="ctr"/>
            <a:r>
              <a:rPr lang="fr-FR" sz="8500"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ORGANISATION    ET FONCTIONNEMENT</a:t>
            </a:r>
            <a:endParaRPr lang="fr-FR" sz="85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7" name="Picture 3" descr="Logo CCIAD"/>
          <p:cNvPicPr>
            <a:picLocks noChangeAspect="1" noChangeArrowheads="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xmlns="" val="0"/>
              </a:ext>
            </a:extLst>
          </a:blip>
          <a:srcRect/>
          <a:stretch>
            <a:fillRect/>
          </a:stretch>
        </p:blipFill>
        <p:spPr bwMode="auto">
          <a:xfrm>
            <a:off x="4946409" y="396237"/>
            <a:ext cx="4018079" cy="130457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pic>
      <p:pic>
        <p:nvPicPr>
          <p:cNvPr id="8" name="Imag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79512" y="190056"/>
            <a:ext cx="2304256" cy="1533378"/>
          </a:xfrm>
          <a:prstGeom prst="rect">
            <a:avLst/>
          </a:prstGeom>
        </p:spPr>
      </p:pic>
    </p:spTree>
    <p:extLst>
      <p:ext uri="{BB962C8B-B14F-4D97-AF65-F5344CB8AC3E}">
        <p14:creationId xmlns:p14="http://schemas.microsoft.com/office/powerpoint/2010/main" xmlns="" val="41253745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7504" y="1340768"/>
            <a:ext cx="9036496" cy="2154436"/>
          </a:xfrm>
          <a:prstGeom prst="rect">
            <a:avLst/>
          </a:prstGeom>
        </p:spPr>
        <p:txBody>
          <a:bodyPr wrap="square">
            <a:spAutoFit/>
          </a:bodyPr>
          <a:lstStyle/>
          <a:p>
            <a:r>
              <a:rPr lang="fr-FR" sz="2400" u="sng" dirty="0" smtClean="0">
                <a:solidFill>
                  <a:srgbClr val="FF0000"/>
                </a:solidFill>
              </a:rPr>
              <a:t>Dispositif actuel:</a:t>
            </a:r>
          </a:p>
          <a:p>
            <a:r>
              <a:rPr lang="fr-FR" sz="2400" dirty="0" smtClean="0">
                <a:solidFill>
                  <a:srgbClr val="000000"/>
                </a:solidFill>
              </a:rPr>
              <a:t>Chaque région dispose d’une Chambre de Commerce, d’Industrie et d’Agriculture.</a:t>
            </a:r>
          </a:p>
          <a:p>
            <a:endParaRPr lang="fr-FR" sz="1400" dirty="0">
              <a:solidFill>
                <a:srgbClr val="000000"/>
              </a:solidFill>
            </a:endParaRPr>
          </a:p>
          <a:p>
            <a:r>
              <a:rPr lang="fr-FR" sz="2400" dirty="0" smtClean="0">
                <a:solidFill>
                  <a:srgbClr val="000000"/>
                </a:solidFill>
              </a:rPr>
              <a:t>Regroupées autour de l’Union nationale des Chambres de Commerce, d’Industrie et d’Agriculture du Sénégal.</a:t>
            </a:r>
          </a:p>
        </p:txBody>
      </p:sp>
      <p:sp>
        <p:nvSpPr>
          <p:cNvPr id="4" name="Espace réservé du numéro de diapositive 3"/>
          <p:cNvSpPr>
            <a:spLocks noGrp="1"/>
          </p:cNvSpPr>
          <p:nvPr>
            <p:ph type="sldNum" sz="quarter" idx="12"/>
          </p:nvPr>
        </p:nvSpPr>
        <p:spPr/>
        <p:txBody>
          <a:bodyPr/>
          <a:lstStyle/>
          <a:p>
            <a:fld id="{022572B2-E491-4D5C-9AF4-7ED72CB20A8C}" type="slidenum">
              <a:rPr lang="fr-FR" smtClean="0"/>
              <a:pPr/>
              <a:t>9</a:t>
            </a:fld>
            <a:endParaRPr lang="fr-FR" dirty="0"/>
          </a:p>
        </p:txBody>
      </p:sp>
      <p:pic>
        <p:nvPicPr>
          <p:cNvPr id="9" name="Espace réservé du contenu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5496" y="116632"/>
            <a:ext cx="1512168" cy="1184867"/>
          </a:xfrm>
          <a:prstGeom prst="roundRect">
            <a:avLst>
              <a:gd name="adj" fmla="val 16667"/>
            </a:avLst>
          </a:prstGeom>
          <a:ln>
            <a:solidFill>
              <a:schemeClr val="accent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Rectangle 6"/>
          <p:cNvSpPr/>
          <p:nvPr/>
        </p:nvSpPr>
        <p:spPr>
          <a:xfrm>
            <a:off x="1547664" y="447455"/>
            <a:ext cx="7596336" cy="615553"/>
          </a:xfrm>
          <a:prstGeom prst="rect">
            <a:avLst/>
          </a:prstGeom>
          <a:noFill/>
        </p:spPr>
        <p:txBody>
          <a:bodyPr wrap="square" lIns="91440" tIns="45720" rIns="91440" bIns="45720">
            <a:spAutoFit/>
          </a:bodyPr>
          <a:lstStyle/>
          <a:p>
            <a:pPr algn="ctr"/>
            <a:r>
              <a:rPr lang="fr-FR" sz="3400" b="1" cap="none" spc="50" dirty="0" smtClean="0">
                <a:ln w="9525" cmpd="sng">
                  <a:noFill/>
                  <a:prstDash val="solid"/>
                </a:ln>
                <a:solidFill>
                  <a:srgbClr val="0070C0"/>
                </a:solidFill>
                <a:effectLst>
                  <a:glow rad="38100">
                    <a:schemeClr val="accent1">
                      <a:alpha val="40000"/>
                    </a:schemeClr>
                  </a:glow>
                </a:effectLst>
              </a:rPr>
              <a:t>ORGANISATION ET FONCTIONNEMENT</a:t>
            </a:r>
            <a:endParaRPr lang="fr-FR" sz="3400" b="1" cap="none" spc="50" dirty="0">
              <a:ln w="9525" cmpd="sng">
                <a:noFill/>
                <a:prstDash val="solid"/>
              </a:ln>
              <a:solidFill>
                <a:srgbClr val="0070C0"/>
              </a:solidFill>
              <a:effectLst>
                <a:glow rad="38100">
                  <a:schemeClr val="accent1">
                    <a:alpha val="40000"/>
                  </a:schemeClr>
                </a:glow>
              </a:effectLst>
            </a:endParaRPr>
          </a:p>
        </p:txBody>
      </p:sp>
      <p:sp>
        <p:nvSpPr>
          <p:cNvPr id="8" name="Rectangle 7"/>
          <p:cNvSpPr/>
          <p:nvPr/>
        </p:nvSpPr>
        <p:spPr>
          <a:xfrm>
            <a:off x="107504" y="3501008"/>
            <a:ext cx="9036496" cy="3262432"/>
          </a:xfrm>
          <a:prstGeom prst="rect">
            <a:avLst/>
          </a:prstGeom>
        </p:spPr>
        <p:txBody>
          <a:bodyPr wrap="square">
            <a:spAutoFit/>
          </a:bodyPr>
          <a:lstStyle/>
          <a:p>
            <a:r>
              <a:rPr lang="fr-FR" sz="2400" u="sng" dirty="0" smtClean="0">
                <a:solidFill>
                  <a:srgbClr val="FF0000"/>
                </a:solidFill>
              </a:rPr>
              <a:t>Perspectives:</a:t>
            </a:r>
          </a:p>
          <a:p>
            <a:r>
              <a:rPr lang="fr-FR" sz="2400" dirty="0" smtClean="0">
                <a:solidFill>
                  <a:srgbClr val="000000"/>
                </a:solidFill>
              </a:rPr>
              <a:t>La loi N° 2017-15 du 06 février 2017portant création de la Chambre de Commerce, d’Industrie et de Services du Sénégal (CCIS-SN) et des Chambres régionales de Commerce, d’Industrie et de Services est votée et promulguée dans le journal officiel du 16 février 2017.</a:t>
            </a:r>
          </a:p>
          <a:p>
            <a:endParaRPr lang="fr-FR" sz="1400" dirty="0">
              <a:solidFill>
                <a:srgbClr val="000000"/>
              </a:solidFill>
            </a:endParaRPr>
          </a:p>
          <a:p>
            <a:r>
              <a:rPr lang="fr-FR" sz="2400" dirty="0" smtClean="0">
                <a:solidFill>
                  <a:srgbClr val="000000"/>
                </a:solidFill>
              </a:rPr>
              <a:t>Le projet de </a:t>
            </a:r>
            <a:r>
              <a:rPr lang="fr-FR" sz="2400" dirty="0" smtClean="0"/>
              <a:t>décret </a:t>
            </a:r>
            <a:r>
              <a:rPr lang="fr-FR" sz="2400" dirty="0"/>
              <a:t>n° .</a:t>
            </a:r>
            <a:r>
              <a:rPr lang="fr-FR" sz="2400" dirty="0" smtClean="0"/>
              <a:t>… </a:t>
            </a:r>
            <a:r>
              <a:rPr lang="fr-FR" sz="2400" dirty="0"/>
              <a:t>du </a:t>
            </a:r>
            <a:r>
              <a:rPr lang="fr-FR" sz="2400" dirty="0" smtClean="0"/>
              <a:t>…. portant </a:t>
            </a:r>
            <a:r>
              <a:rPr lang="fr-FR" sz="2400" dirty="0"/>
              <a:t>statuts de la Chambre Nationale de Commerce, d’Industrie et de Services du Sénégal (CCI-SN</a:t>
            </a:r>
            <a:r>
              <a:rPr lang="fr-FR" sz="2400" dirty="0" smtClean="0"/>
              <a:t>) est en cours de validation.</a:t>
            </a:r>
            <a:endParaRPr lang="fr-FR" sz="2400" dirty="0" smtClean="0">
              <a:solidFill>
                <a:srgbClr val="000000"/>
              </a:solidFill>
            </a:endParaRPr>
          </a:p>
        </p:txBody>
      </p:sp>
    </p:spTree>
    <p:extLst>
      <p:ext uri="{BB962C8B-B14F-4D97-AF65-F5344CB8AC3E}">
        <p14:creationId xmlns:p14="http://schemas.microsoft.com/office/powerpoint/2010/main" xmlns="" val="424287906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3076</TotalTime>
  <Words>1852</Words>
  <Application>Microsoft Office PowerPoint</Application>
  <PresentationFormat>Affichage à l'écran (4:3)</PresentationFormat>
  <Paragraphs>293</Paragraphs>
  <Slides>46</Slides>
  <Notes>0</Notes>
  <HiddenSlides>0</HiddenSlides>
  <MMClips>0</MMClips>
  <ScaleCrop>false</ScaleCrop>
  <HeadingPairs>
    <vt:vector size="4" baseType="variant">
      <vt:variant>
        <vt:lpstr>Thème</vt:lpstr>
      </vt:variant>
      <vt:variant>
        <vt:i4>1</vt:i4>
      </vt:variant>
      <vt:variant>
        <vt:lpstr>Titres des diapositives</vt:lpstr>
      </vt:variant>
      <vt:variant>
        <vt:i4>46</vt:i4>
      </vt:variant>
    </vt:vector>
  </HeadingPairs>
  <TitlesOfParts>
    <vt:vector size="47"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MERCI DE VOTRE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Ibou</dc:creator>
  <cp:lastModifiedBy>Alimboup</cp:lastModifiedBy>
  <cp:revision>158</cp:revision>
  <dcterms:created xsi:type="dcterms:W3CDTF">2013-04-18T17:05:19Z</dcterms:created>
  <dcterms:modified xsi:type="dcterms:W3CDTF">2018-01-22T16:53:22Z</dcterms:modified>
</cp:coreProperties>
</file>